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charts/colors8.xml" ContentType="application/vnd.ms-office.chartcolorstyle+xml"/>
  <Override PartName="/ppt/charts/style2.xml" ContentType="application/vnd.ms-office.chart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charts/colors6.xml" ContentType="application/vnd.ms-office.chartcolor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charts/colors4.xml" ContentType="application/vnd.ms-office.chartcolorstyl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harts/colors2.xml" ContentType="application/vnd.ms-office.chartcolorstyl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charts/chart9.xml" ContentType="application/vnd.openxmlformats-officedocument.drawingml.chart+xml"/>
  <Override PartName="/docProps/custom.xml" ContentType="application/vnd.openxmlformats-officedocument.custom-properties+xml"/>
  <Override PartName="/ppt/charts/chart7.xml" ContentType="application/vnd.openxmlformats-officedocument.drawingml.chart+xml"/>
  <Override PartName="/ppt/charts/colors10.xml" ContentType="application/vnd.ms-office.chartcolorstyle+xml"/>
  <Override PartName="/ppt/charts/style9.xml" ContentType="application/vnd.ms-office.chartstyle+xml"/>
  <Override PartName="/ppt/charts/style7.xml" ContentType="application/vnd.ms-office.chartstyle+xml"/>
  <Default Extension="xlsx" ContentType="application/vnd.openxmlformats-officedocument.spreadsheetml.sheet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5.xml" ContentType="application/vnd.ms-office.chartstyle+xml"/>
  <Override PartName="/ppt/charts/style6.xml" ContentType="application/vnd.ms-office.chartstyl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charts/style4.xml" ContentType="application/vnd.ms-office.chartstyle+xml"/>
  <Override PartName="/ppt/charts/style3.xml" ContentType="application/vnd.ms-office.chartstyl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charts/style1.xml" ContentType="application/vnd.ms-office.chartstyle+xml"/>
  <Override PartName="/ppt/charts/colors9.xml" ContentType="application/vnd.ms-office.chartcolor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rts/colors7.xml" ContentType="application/vnd.ms-office.chartcolor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charts/style10.xml" ContentType="application/vnd.ms-office.chartstyle+xml"/>
  <Override PartName="/ppt/charts/colors5.xml" ContentType="application/vnd.ms-office.chartcolor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charts/colors3.xml" ContentType="application/vnd.ms-office.chartcolorstyle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charts/chart8.xml" ContentType="application/vnd.openxmlformats-officedocument.drawingml.chart+xml"/>
  <Override PartName="/ppt/charts/colors1.xml" ContentType="application/vnd.ms-office.chartcolorstyle+xml"/>
  <Override PartName="/ppt/slideLayouts/slideLayout10.xml" ContentType="application/vnd.openxmlformats-officedocument.presentationml.slideLayout+xml"/>
  <Override PartName="/ppt/charts/chart6.xml" ContentType="application/vnd.openxmlformats-officedocument.drawingml.chart+xml"/>
  <Override PartName="/ppt/charts/chart10.xml" ContentType="application/vnd.openxmlformats-officedocument.drawingml.chart+xml"/>
  <Override PartName="/ppt/charts/style8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1" r:id="rId2"/>
    <p:sldId id="274" r:id="rId3"/>
    <p:sldId id="263" r:id="rId4"/>
    <p:sldId id="264" r:id="rId5"/>
    <p:sldId id="281" r:id="rId6"/>
    <p:sldId id="265" r:id="rId7"/>
    <p:sldId id="266" r:id="rId8"/>
    <p:sldId id="284" r:id="rId9"/>
    <p:sldId id="267" r:id="rId10"/>
    <p:sldId id="268" r:id="rId11"/>
    <p:sldId id="269" r:id="rId12"/>
    <p:sldId id="271" r:id="rId13"/>
    <p:sldId id="272" r:id="rId14"/>
    <p:sldId id="273" r:id="rId15"/>
    <p:sldId id="298" r:id="rId16"/>
    <p:sldId id="277" r:id="rId17"/>
    <p:sldId id="278" r:id="rId18"/>
    <p:sldId id="283" r:id="rId19"/>
    <p:sldId id="309" r:id="rId20"/>
    <p:sldId id="275" r:id="rId21"/>
    <p:sldId id="270" r:id="rId22"/>
    <p:sldId id="276" r:id="rId23"/>
    <p:sldId id="300" r:id="rId24"/>
    <p:sldId id="279" r:id="rId25"/>
    <p:sldId id="301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7CC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-31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Office_Excel____1.xlsx"/></Relationships>
</file>

<file path=ppt/charts/_rels/chart10.xml.rels><?xml version="1.0" encoding="UTF-8" standalone="yes"?>
<Relationships xmlns="http://schemas.openxmlformats.org/package/2006/relationships"><Relationship Id="rId3" Type="http://schemas.microsoft.com/office/2011/relationships/chartColorStyle" Target="colors10.xml"/><Relationship Id="rId2" Type="http://schemas.microsoft.com/office/2011/relationships/chartStyle" Target="style10.xml"/><Relationship Id="rId1" Type="http://schemas.openxmlformats.org/officeDocument/2006/relationships/package" Target="../embeddings/Microsoft_Office_Excel____10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Office_Excel____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Microsoft_Office_Excel____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Microsoft_Office_Excel____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Microsoft_Office_Excel____5.xlsx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Microsoft_Office_Excel____6.xlsx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Microsoft_Office_Excel____7.xlsx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package" Target="../embeddings/Microsoft_Office_Excel____8.xlsx"/></Relationships>
</file>

<file path=ppt/charts/_rels/chart9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package" Target="../embeddings/Microsoft_Office_Excel____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vertOverflow="ellipsis" anchor="ctr" anchorCtr="1"/>
          <a:lstStyle/>
          <a:p>
            <a:pPr algn="ctr" defTabSz="914400">
              <a:defRPr sz="1400" b="0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altLang="en-US" sz="14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rPr>
              <a:t>新增用户数</a:t>
            </a:r>
          </a:p>
        </c:rich>
      </c:tx>
      <c:layout/>
      <c:spPr>
        <a:noFill/>
        <a:ln>
          <a:noFill/>
        </a:ln>
        <a:effectLst/>
      </c:spPr>
    </c:title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周一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0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第一周：3949</c:v>
                </c:pt>
                <c:pt idx="1">
                  <c:v>第二周:4378</c:v>
                </c:pt>
                <c:pt idx="2">
                  <c:v>第三周:5929</c:v>
                </c:pt>
                <c:pt idx="3">
                  <c:v>第四周:7687</c:v>
                </c:pt>
                <c:pt idx="4">
                  <c:v>第五周:3884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558</c:v>
                </c:pt>
                <c:pt idx="1">
                  <c:v>621</c:v>
                </c:pt>
                <c:pt idx="2">
                  <c:v>627</c:v>
                </c:pt>
                <c:pt idx="3">
                  <c:v>854</c:v>
                </c:pt>
                <c:pt idx="4" formatCode="#,##0">
                  <c:v>1276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周二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0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第一周：3949</c:v>
                </c:pt>
                <c:pt idx="1">
                  <c:v>第二周:4378</c:v>
                </c:pt>
                <c:pt idx="2">
                  <c:v>第三周:5929</c:v>
                </c:pt>
                <c:pt idx="3">
                  <c:v>第四周:7687</c:v>
                </c:pt>
                <c:pt idx="4">
                  <c:v>第五周:3884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530</c:v>
                </c:pt>
                <c:pt idx="1">
                  <c:v>656</c:v>
                </c:pt>
                <c:pt idx="2">
                  <c:v>708</c:v>
                </c:pt>
                <c:pt idx="3">
                  <c:v>851</c:v>
                </c:pt>
                <c:pt idx="4" formatCode="#,##0">
                  <c:v>1328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周三</c:v>
                </c:pt>
              </c:strCache>
            </c:strRef>
          </c:tx>
          <c:spPr>
            <a:gradFill>
              <a:gsLst>
                <a:gs pos="0">
                  <a:srgbClr val="14CD68"/>
                </a:gs>
                <a:gs pos="100000">
                  <a:srgbClr val="0B6E38"/>
                </a:gs>
              </a:gsLst>
              <a:lin ang="5400000" scaled="0"/>
            </a:gra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400" b="1" u="none" strike="noStrike" kern="1200" cap="none" spc="0" normalizeH="0" baseline="-2500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第一周：3949</c:v>
                </c:pt>
                <c:pt idx="1">
                  <c:v>第二周:4378</c:v>
                </c:pt>
                <c:pt idx="2">
                  <c:v>第三周:5929</c:v>
                </c:pt>
                <c:pt idx="3">
                  <c:v>第四周:7687</c:v>
                </c:pt>
                <c:pt idx="4">
                  <c:v>第五周:3884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591</c:v>
                </c:pt>
                <c:pt idx="1">
                  <c:v>557</c:v>
                </c:pt>
                <c:pt idx="2">
                  <c:v>841</c:v>
                </c:pt>
                <c:pt idx="3">
                  <c:v>1086</c:v>
                </c:pt>
                <c:pt idx="4" formatCode="#,##0">
                  <c:v>1280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周四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9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第一周：3949</c:v>
                </c:pt>
                <c:pt idx="1">
                  <c:v>第二周:4378</c:v>
                </c:pt>
                <c:pt idx="2">
                  <c:v>第三周:5929</c:v>
                </c:pt>
                <c:pt idx="3">
                  <c:v>第四周:7687</c:v>
                </c:pt>
                <c:pt idx="4">
                  <c:v>第五周:3884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554</c:v>
                </c:pt>
                <c:pt idx="1">
                  <c:v>534</c:v>
                </c:pt>
                <c:pt idx="2">
                  <c:v>865</c:v>
                </c:pt>
                <c:pt idx="3">
                  <c:v>1144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周五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9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第一周：3949</c:v>
                </c:pt>
                <c:pt idx="1">
                  <c:v>第二周:4378</c:v>
                </c:pt>
                <c:pt idx="2">
                  <c:v>第三周:5929</c:v>
                </c:pt>
                <c:pt idx="3">
                  <c:v>第四周:7687</c:v>
                </c:pt>
                <c:pt idx="4">
                  <c:v>第五周:3884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610</c:v>
                </c:pt>
                <c:pt idx="1">
                  <c:v>644</c:v>
                </c:pt>
                <c:pt idx="2">
                  <c:v>942</c:v>
                </c:pt>
                <c:pt idx="3">
                  <c:v>1303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周六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0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第一周：3949</c:v>
                </c:pt>
                <c:pt idx="1">
                  <c:v>第二周:4378</c:v>
                </c:pt>
                <c:pt idx="2">
                  <c:v>第三周:5929</c:v>
                </c:pt>
                <c:pt idx="3">
                  <c:v>第四周:7687</c:v>
                </c:pt>
                <c:pt idx="4">
                  <c:v>第五周:3884</c:v>
                </c:pt>
              </c:strCache>
            </c:strRef>
          </c:cat>
          <c:val>
            <c:numRef>
              <c:f>Sheet1!$G$2:$G$6</c:f>
              <c:numCache>
                <c:formatCode>General</c:formatCode>
                <c:ptCount val="5"/>
                <c:pt idx="0">
                  <c:v>585</c:v>
                </c:pt>
                <c:pt idx="1">
                  <c:v>684</c:v>
                </c:pt>
                <c:pt idx="2">
                  <c:v>1016</c:v>
                </c:pt>
                <c:pt idx="3">
                  <c:v>1242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周天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9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第一周：3949</c:v>
                </c:pt>
                <c:pt idx="1">
                  <c:v>第二周:4378</c:v>
                </c:pt>
                <c:pt idx="2">
                  <c:v>第三周:5929</c:v>
                </c:pt>
                <c:pt idx="3">
                  <c:v>第四周:7687</c:v>
                </c:pt>
                <c:pt idx="4">
                  <c:v>第五周:3884</c:v>
                </c:pt>
              </c:strCache>
            </c:strRef>
          </c:cat>
          <c:val>
            <c:numRef>
              <c:f>Sheet1!$H$2:$H$6</c:f>
              <c:numCache>
                <c:formatCode>General</c:formatCode>
                <c:ptCount val="5"/>
                <c:pt idx="0">
                  <c:v>521</c:v>
                </c:pt>
                <c:pt idx="1">
                  <c:v>682</c:v>
                </c:pt>
                <c:pt idx="2">
                  <c:v>930</c:v>
                </c:pt>
                <c:pt idx="3" formatCode="#,##0">
                  <c:v>1207</c:v>
                </c:pt>
              </c:numCache>
            </c:numRef>
          </c:val>
        </c:ser>
        <c:dLbls/>
        <c:gapWidth val="219"/>
        <c:overlap val="-27"/>
        <c:axId val="177680768"/>
        <c:axId val="177682304"/>
      </c:barChart>
      <c:catAx>
        <c:axId val="177680768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400" b="1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7682304"/>
        <c:crosses val="autoZero"/>
        <c:auto val="1"/>
        <c:lblAlgn val="ctr"/>
        <c:lblOffset val="100"/>
        <c:tickMarkSkip val="1"/>
      </c:catAx>
      <c:valAx>
        <c:axId val="177682304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400" b="1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7680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3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4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5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0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6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ayout/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1400" u="none" strike="noStrike" kern="1200" cap="none" spc="0" normalizeH="0">
              <a:solidFill>
                <a:schemeClr val="tx1"/>
              </a:solidFill>
              <a:uFill>
                <a:solidFill>
                  <a:schemeClr val="tx1"/>
                </a:solidFill>
              </a:u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000" kern="120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1"/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vertOverflow="ellipsis" anchor="ctr" anchorCtr="1"/>
          <a:lstStyle/>
          <a:p>
            <a:pPr algn="ctr" defTabSz="914400">
              <a:defRPr sz="1400" b="0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sz="1800" b="1"/>
              <a:t>打开次数</a:t>
            </a:r>
          </a:p>
        </c:rich>
      </c:tx>
      <c:layout/>
      <c:spPr>
        <a:noFill/>
        <a:ln>
          <a:noFill/>
        </a:ln>
        <a:effectLst/>
      </c:spPr>
    </c:title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打开次数</c:v>
                </c:pt>
              </c:strCache>
            </c:strRef>
          </c:tx>
          <c:spPr>
            <a:effectLst/>
          </c:spPr>
          <c:dPt>
            <c:idx val="0"/>
            <c:spPr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spPr>
              <a:gradFill>
                <a:gsLst>
                  <a:gs pos="0">
                    <a:srgbClr val="FF0000"/>
                  </a:gs>
                  <a:gs pos="100000">
                    <a:srgbClr val="760303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spPr>
              <a:gradFill>
                <a:gsLst>
                  <a:gs pos="0">
                    <a:srgbClr val="FBFB11"/>
                  </a:gs>
                  <a:gs pos="100000">
                    <a:srgbClr val="838309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2"/>
              <c:layout/>
              <c:tx>
                <c:rich>
                  <a:bodyPr vertOverflow="ellipsis" anchor="ctr" anchorCtr="1"/>
                  <a:lstStyle/>
                  <a:p>
                    <a:pPr algn="ctr" defTabSz="914400">
                      <a:defRPr sz="1600" b="1" u="none" strike="noStrike" kern="1200" cap="none" normalizeH="0">
                        <a:solidFill>
                          <a:schemeClr val="tx1"/>
                        </a:solidFill>
                        <a:uFill>
                          <a:solidFill>
                            <a:schemeClr val="tx1"/>
                          </a:solidFill>
                        </a:uFill>
                        <a:latin typeface="+mn-lt"/>
                        <a:ea typeface="+mn-ea"/>
                        <a:cs typeface="+mn-cs"/>
                      </a:defRPr>
                    </a:pPr>
                    <a:r>
                      <a:rPr sz="1600" b="1">
                        <a:solidFill>
                          <a:schemeClr val="bg1"/>
                        </a:solidFill>
                        <a:uFill>
                          <a:solidFill>
                            <a:schemeClr val="tx1"/>
                          </a:solidFill>
                        </a:uFill>
                      </a:rPr>
                      <a:t>471</a:t>
                    </a:r>
                    <a:endParaRPr sz="1600" b="1" i="0" baseline="0">
                      <a:solidFill>
                        <a:schemeClr val="bg1"/>
                      </a:solidFill>
                      <a:effectLst/>
                      <a:uFill>
                        <a:solidFill>
                          <a:schemeClr val="tx1"/>
                        </a:solidFill>
                      </a:uFill>
                      <a:latin typeface="+mn-lt"/>
                      <a:ea typeface="+mn-ea"/>
                      <a:cs typeface="+mn-cs"/>
                    </a:endParaRPr>
                  </a:p>
                </c:rich>
              </c:tx>
              <c:spPr/>
              <c:dLblPos val="bestFit"/>
              <c:showVal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6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bestFit"/>
            <c:showVal val="1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进商店次数</c:v>
                </c:pt>
                <c:pt idx="1">
                  <c:v>淘宝打开</c:v>
                </c:pt>
                <c:pt idx="2">
                  <c:v>微信打开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2574</c:v>
                </c:pt>
                <c:pt idx="1">
                  <c:v>224</c:v>
                </c:pt>
                <c:pt idx="2">
                  <c:v>471</c:v>
                </c:pt>
              </c:numCache>
            </c:numRef>
          </c:val>
        </c:ser>
        <c:dLbls/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horzOverflow="overflow" vert="horz" wrap="square" anchor="ctr" anchorCtr="1"/>
          <a:lstStyle/>
          <a:p>
            <a:pPr>
              <a:defRPr sz="1600" b="1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horzOverflow="overflow" vert="horz" wrap="square" anchor="ctr" anchorCtr="1"/>
          <a:lstStyle/>
          <a:p>
            <a:pPr>
              <a:defRPr sz="1600" b="1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2"/>
        <c:txPr>
          <a:bodyPr rot="0" spcFirstLastPara="0" vertOverflow="ellipsis" horzOverflow="overflow" vert="horz" wrap="square" anchor="ctr" anchorCtr="1"/>
          <a:lstStyle/>
          <a:p>
            <a:pPr>
              <a:defRPr sz="1600" b="1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3"/>
        <c:txPr>
          <a:bodyPr rot="0" spcFirstLastPara="0" vertOverflow="ellipsis" horzOverflow="overflow" vert="horz" wrap="square" anchor="ctr" anchorCtr="1"/>
          <a:lstStyle/>
          <a:p>
            <a:pPr>
              <a:defRPr sz="1600" b="1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ayout/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1600" b="1" u="none" strike="noStrike" kern="1200" cap="none" spc="0" normalizeH="0">
              <a:solidFill>
                <a:schemeClr val="tx1"/>
              </a:solidFill>
              <a:uFill>
                <a:solidFill>
                  <a:schemeClr val="tx1"/>
                </a:solidFill>
              </a:u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900" kern="120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vertOverflow="ellipsis" anchor="ctr" anchorCtr="1"/>
          <a:lstStyle/>
          <a:p>
            <a:pPr algn="ctr" defTabSz="914400">
              <a:defRPr sz="1400" b="0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sz="1800"/>
              <a:t>周活度</a:t>
            </a:r>
          </a:p>
        </c:rich>
      </c:tx>
      <c:layout>
        <c:manualLayout>
          <c:xMode val="edge"/>
          <c:yMode val="edge"/>
          <c:x val="0.47909893594996711"/>
          <c:y val="1.3758312313689503E-2"/>
        </c:manualLayout>
      </c:layout>
      <c:spPr>
        <a:noFill/>
        <a:ln>
          <a:noFill/>
        </a:ln>
        <a:effectLst/>
      </c:spPr>
    </c:title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周活</c:v>
                </c:pt>
              </c:strCache>
            </c:strRef>
          </c:tx>
          <c:spPr>
            <a:gradFill>
              <a:gsLst>
                <a:gs pos="0">
                  <a:srgbClr val="007BD3"/>
                </a:gs>
                <a:gs pos="100000">
                  <a:srgbClr val="034373"/>
                </a:gs>
              </a:gsLst>
              <a:lin ang="5400000" scaled="0"/>
            </a:gradFill>
            <a:ln>
              <a:noFill/>
            </a:ln>
            <a:effectLst/>
          </c:spPr>
          <c:dLbls>
            <c:dLbl>
              <c:idx val="1"/>
              <c:layout>
                <c:manualLayout>
                  <c:x val="-3.0049118751805798E-3"/>
                  <c:y val="-4.7007567071772512E-2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zh-CN"/>
                </a:p>
              </c:txPr>
              <c:dLblPos val="outEnd"/>
              <c:showVal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6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第一周</c:v>
                </c:pt>
                <c:pt idx="1">
                  <c:v>第二周</c:v>
                </c:pt>
                <c:pt idx="2">
                  <c:v>第三周</c:v>
                </c:pt>
                <c:pt idx="3">
                  <c:v>第四周</c:v>
                </c:pt>
                <c:pt idx="4">
                  <c:v>第五周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6440</c:v>
                </c:pt>
                <c:pt idx="1">
                  <c:v>7087</c:v>
                </c:pt>
                <c:pt idx="2" formatCode="#,##0">
                  <c:v>9590</c:v>
                </c:pt>
                <c:pt idx="3" formatCode="#,##0">
                  <c:v>11965</c:v>
                </c:pt>
                <c:pt idx="4" formatCode="#,##0">
                  <c:v>6025</c:v>
                </c:pt>
              </c:numCache>
            </c:numRef>
          </c:val>
        </c:ser>
        <c:dLbls/>
        <c:gapWidth val="219"/>
        <c:overlap val="-27"/>
        <c:axId val="184920704"/>
        <c:axId val="184926592"/>
      </c:barChart>
      <c:catAx>
        <c:axId val="184920704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400" b="1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4926592"/>
        <c:crosses val="autoZero"/>
        <c:auto val="1"/>
        <c:lblAlgn val="ctr"/>
        <c:lblOffset val="100"/>
        <c:tickMarkSkip val="1"/>
      </c:catAx>
      <c:valAx>
        <c:axId val="184926592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200" b="1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4920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horzOverflow="overflow" vert="horz" wrap="square" anchor="ctr" anchorCtr="1"/>
          <a:lstStyle/>
          <a:p>
            <a:pPr>
              <a:defRPr sz="1400" b="1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ayout/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1400" b="1" u="none" strike="noStrike" kern="1200" cap="none" spc="0" normalizeH="0">
              <a:solidFill>
                <a:schemeClr val="tx1"/>
              </a:solidFill>
              <a:uFill>
                <a:solidFill>
                  <a:schemeClr val="tx1"/>
                </a:solidFill>
              </a:u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000" kern="120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vertOverflow="ellipsis" anchor="ctr" anchorCtr="1"/>
          <a:lstStyle/>
          <a:p>
            <a:pPr algn="ctr" defTabSz="914400">
              <a:defRPr sz="1400" b="0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sz="18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rPr>
              <a:t>日活</a:t>
            </a:r>
          </a:p>
        </c:rich>
      </c:tx>
      <c:layout/>
      <c:spPr>
        <a:noFill/>
        <a:ln>
          <a:noFill/>
        </a:ln>
        <a:effectLst/>
      </c:spPr>
    </c:title>
    <c:plotArea>
      <c:layout>
        <c:manualLayout>
          <c:layoutTarget val="inner"/>
          <c:xMode val="edge"/>
          <c:yMode val="edge"/>
          <c:x val="9.4867639113992396E-3"/>
          <c:y val="6.4863736413351816E-2"/>
          <c:w val="0.9683630470016209"/>
          <c:h val="0.80423136445120091"/>
        </c:manualLayout>
      </c:layout>
      <c:lineChart>
        <c:grouping val="standard"/>
        <c:ser>
          <c:idx val="0"/>
          <c:order val="0"/>
          <c:tx>
            <c:strRef>
              <c:f>Sheet1!$B$1</c:f>
              <c:strCache>
                <c:ptCount val="1"/>
                <c:pt idx="0">
                  <c:v>日活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9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Sheet1!$A$2:$A$32</c:f>
              <c:numCache>
                <c:formatCode>m"月"d"日"</c:formatCode>
                <c:ptCount val="31"/>
                <c:pt idx="0">
                  <c:v>42460</c:v>
                </c:pt>
                <c:pt idx="1">
                  <c:v>42459</c:v>
                </c:pt>
                <c:pt idx="2">
                  <c:v>42458</c:v>
                </c:pt>
                <c:pt idx="3">
                  <c:v>42457</c:v>
                </c:pt>
                <c:pt idx="4">
                  <c:v>42456</c:v>
                </c:pt>
                <c:pt idx="5">
                  <c:v>42455</c:v>
                </c:pt>
                <c:pt idx="6">
                  <c:v>42454</c:v>
                </c:pt>
                <c:pt idx="7">
                  <c:v>42453</c:v>
                </c:pt>
                <c:pt idx="8">
                  <c:v>42452</c:v>
                </c:pt>
                <c:pt idx="9">
                  <c:v>42451</c:v>
                </c:pt>
                <c:pt idx="10">
                  <c:v>42450</c:v>
                </c:pt>
                <c:pt idx="11">
                  <c:v>42449</c:v>
                </c:pt>
                <c:pt idx="12">
                  <c:v>42448</c:v>
                </c:pt>
                <c:pt idx="13">
                  <c:v>42447</c:v>
                </c:pt>
                <c:pt idx="14">
                  <c:v>42446</c:v>
                </c:pt>
                <c:pt idx="15">
                  <c:v>42445</c:v>
                </c:pt>
                <c:pt idx="16">
                  <c:v>42444</c:v>
                </c:pt>
                <c:pt idx="17">
                  <c:v>42443</c:v>
                </c:pt>
                <c:pt idx="18">
                  <c:v>42442</c:v>
                </c:pt>
                <c:pt idx="19">
                  <c:v>42441</c:v>
                </c:pt>
                <c:pt idx="20">
                  <c:v>42440</c:v>
                </c:pt>
                <c:pt idx="21">
                  <c:v>42439</c:v>
                </c:pt>
                <c:pt idx="22">
                  <c:v>42438</c:v>
                </c:pt>
                <c:pt idx="23">
                  <c:v>42437</c:v>
                </c:pt>
                <c:pt idx="24">
                  <c:v>42436</c:v>
                </c:pt>
                <c:pt idx="25">
                  <c:v>42435</c:v>
                </c:pt>
                <c:pt idx="26">
                  <c:v>42434</c:v>
                </c:pt>
                <c:pt idx="27">
                  <c:v>42433</c:v>
                </c:pt>
                <c:pt idx="28">
                  <c:v>42432</c:v>
                </c:pt>
                <c:pt idx="29">
                  <c:v>42431</c:v>
                </c:pt>
                <c:pt idx="30">
                  <c:v>42430</c:v>
                </c:pt>
              </c:numCache>
            </c:numRef>
          </c:cat>
          <c:val>
            <c:numRef>
              <c:f>Sheet1!$B$2:$B$32</c:f>
              <c:numCache>
                <c:formatCode>#,##0</c:formatCode>
                <c:ptCount val="31"/>
                <c:pt idx="0">
                  <c:v>1995</c:v>
                </c:pt>
                <c:pt idx="1">
                  <c:v>2070</c:v>
                </c:pt>
                <c:pt idx="2">
                  <c:v>1960</c:v>
                </c:pt>
                <c:pt idx="3">
                  <c:v>1829</c:v>
                </c:pt>
                <c:pt idx="4">
                  <c:v>1950</c:v>
                </c:pt>
                <c:pt idx="5">
                  <c:v>2007</c:v>
                </c:pt>
                <c:pt idx="6">
                  <c:v>1783</c:v>
                </c:pt>
                <c:pt idx="7">
                  <c:v>1635</c:v>
                </c:pt>
                <c:pt idx="8">
                  <c:v>1356</c:v>
                </c:pt>
                <c:pt idx="9">
                  <c:v>1405</c:v>
                </c:pt>
                <c:pt idx="10">
                  <c:v>1483</c:v>
                </c:pt>
                <c:pt idx="11">
                  <c:v>1548</c:v>
                </c:pt>
                <c:pt idx="12">
                  <c:v>1544</c:v>
                </c:pt>
                <c:pt idx="13">
                  <c:v>1418</c:v>
                </c:pt>
                <c:pt idx="14">
                  <c:v>1358</c:v>
                </c:pt>
                <c:pt idx="15">
                  <c:v>1174</c:v>
                </c:pt>
                <c:pt idx="16">
                  <c:v>1065</c:v>
                </c:pt>
                <c:pt idx="17">
                  <c:v>1037</c:v>
                </c:pt>
                <c:pt idx="18">
                  <c:v>1088</c:v>
                </c:pt>
                <c:pt idx="19">
                  <c:v>1083</c:v>
                </c:pt>
                <c:pt idx="20" formatCode="General">
                  <c:v>931</c:v>
                </c:pt>
                <c:pt idx="21" formatCode="General">
                  <c:v>922</c:v>
                </c:pt>
                <c:pt idx="22">
                  <c:v>1035</c:v>
                </c:pt>
                <c:pt idx="23" formatCode="General">
                  <c:v>991</c:v>
                </c:pt>
                <c:pt idx="24" formatCode="General">
                  <c:v>860</c:v>
                </c:pt>
                <c:pt idx="25" formatCode="General">
                  <c:v>960</c:v>
                </c:pt>
                <c:pt idx="26" formatCode="General">
                  <c:v>989</c:v>
                </c:pt>
                <c:pt idx="27" formatCode="General">
                  <c:v>948</c:v>
                </c:pt>
                <c:pt idx="28" formatCode="General">
                  <c:v>929</c:v>
                </c:pt>
                <c:pt idx="29" formatCode="General">
                  <c:v>877</c:v>
                </c:pt>
                <c:pt idx="30" formatCode="General">
                  <c:v>877</c:v>
                </c:pt>
              </c:numCache>
            </c:numRef>
          </c:val>
        </c:ser>
        <c:ser>
          <c:idx val="1"/>
          <c:order val="1"/>
          <c:tx>
            <c:strRef>
              <c:f>Sheet1!#REF!</c:f>
              <c:strCache>
                <c:ptCount val="1"/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Sheet1!$A$2:$A$32</c:f>
              <c:numCache>
                <c:formatCode>m"月"d"日"</c:formatCode>
                <c:ptCount val="31"/>
                <c:pt idx="0">
                  <c:v>42460</c:v>
                </c:pt>
                <c:pt idx="1">
                  <c:v>42459</c:v>
                </c:pt>
                <c:pt idx="2">
                  <c:v>42458</c:v>
                </c:pt>
                <c:pt idx="3">
                  <c:v>42457</c:v>
                </c:pt>
                <c:pt idx="4">
                  <c:v>42456</c:v>
                </c:pt>
                <c:pt idx="5">
                  <c:v>42455</c:v>
                </c:pt>
                <c:pt idx="6">
                  <c:v>42454</c:v>
                </c:pt>
                <c:pt idx="7">
                  <c:v>42453</c:v>
                </c:pt>
                <c:pt idx="8">
                  <c:v>42452</c:v>
                </c:pt>
                <c:pt idx="9">
                  <c:v>42451</c:v>
                </c:pt>
                <c:pt idx="10">
                  <c:v>42450</c:v>
                </c:pt>
                <c:pt idx="11">
                  <c:v>42449</c:v>
                </c:pt>
                <c:pt idx="12">
                  <c:v>42448</c:v>
                </c:pt>
                <c:pt idx="13">
                  <c:v>42447</c:v>
                </c:pt>
                <c:pt idx="14">
                  <c:v>42446</c:v>
                </c:pt>
                <c:pt idx="15">
                  <c:v>42445</c:v>
                </c:pt>
                <c:pt idx="16">
                  <c:v>42444</c:v>
                </c:pt>
                <c:pt idx="17">
                  <c:v>42443</c:v>
                </c:pt>
                <c:pt idx="18">
                  <c:v>42442</c:v>
                </c:pt>
                <c:pt idx="19">
                  <c:v>42441</c:v>
                </c:pt>
                <c:pt idx="20">
                  <c:v>42440</c:v>
                </c:pt>
                <c:pt idx="21">
                  <c:v>42439</c:v>
                </c:pt>
                <c:pt idx="22">
                  <c:v>42438</c:v>
                </c:pt>
                <c:pt idx="23">
                  <c:v>42437</c:v>
                </c:pt>
                <c:pt idx="24">
                  <c:v>42436</c:v>
                </c:pt>
                <c:pt idx="25">
                  <c:v>42435</c:v>
                </c:pt>
                <c:pt idx="26">
                  <c:v>42434</c:v>
                </c:pt>
                <c:pt idx="27">
                  <c:v>42433</c:v>
                </c:pt>
                <c:pt idx="28">
                  <c:v>42432</c:v>
                </c:pt>
                <c:pt idx="29">
                  <c:v>42431</c:v>
                </c:pt>
                <c:pt idx="30">
                  <c:v>42430</c:v>
                </c:pt>
              </c:numCache>
            </c:num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ser>
          <c:idx val="2"/>
          <c:order val="2"/>
          <c:tx>
            <c:strRef>
              <c:f>Sheet1!#REF!</c:f>
              <c:strCache>
                <c:ptCount val="1"/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Sheet1!$A$2:$A$32</c:f>
              <c:numCache>
                <c:formatCode>m"月"d"日"</c:formatCode>
                <c:ptCount val="31"/>
                <c:pt idx="0">
                  <c:v>42460</c:v>
                </c:pt>
                <c:pt idx="1">
                  <c:v>42459</c:v>
                </c:pt>
                <c:pt idx="2">
                  <c:v>42458</c:v>
                </c:pt>
                <c:pt idx="3">
                  <c:v>42457</c:v>
                </c:pt>
                <c:pt idx="4">
                  <c:v>42456</c:v>
                </c:pt>
                <c:pt idx="5">
                  <c:v>42455</c:v>
                </c:pt>
                <c:pt idx="6">
                  <c:v>42454</c:v>
                </c:pt>
                <c:pt idx="7">
                  <c:v>42453</c:v>
                </c:pt>
                <c:pt idx="8">
                  <c:v>42452</c:v>
                </c:pt>
                <c:pt idx="9">
                  <c:v>42451</c:v>
                </c:pt>
                <c:pt idx="10">
                  <c:v>42450</c:v>
                </c:pt>
                <c:pt idx="11">
                  <c:v>42449</c:v>
                </c:pt>
                <c:pt idx="12">
                  <c:v>42448</c:v>
                </c:pt>
                <c:pt idx="13">
                  <c:v>42447</c:v>
                </c:pt>
                <c:pt idx="14">
                  <c:v>42446</c:v>
                </c:pt>
                <c:pt idx="15">
                  <c:v>42445</c:v>
                </c:pt>
                <c:pt idx="16">
                  <c:v>42444</c:v>
                </c:pt>
                <c:pt idx="17">
                  <c:v>42443</c:v>
                </c:pt>
                <c:pt idx="18">
                  <c:v>42442</c:v>
                </c:pt>
                <c:pt idx="19">
                  <c:v>42441</c:v>
                </c:pt>
                <c:pt idx="20">
                  <c:v>42440</c:v>
                </c:pt>
                <c:pt idx="21">
                  <c:v>42439</c:v>
                </c:pt>
                <c:pt idx="22">
                  <c:v>42438</c:v>
                </c:pt>
                <c:pt idx="23">
                  <c:v>42437</c:v>
                </c:pt>
                <c:pt idx="24">
                  <c:v>42436</c:v>
                </c:pt>
                <c:pt idx="25">
                  <c:v>42435</c:v>
                </c:pt>
                <c:pt idx="26">
                  <c:v>42434</c:v>
                </c:pt>
                <c:pt idx="27">
                  <c:v>42433</c:v>
                </c:pt>
                <c:pt idx="28">
                  <c:v>42432</c:v>
                </c:pt>
                <c:pt idx="29">
                  <c:v>42431</c:v>
                </c:pt>
                <c:pt idx="30">
                  <c:v>42430</c:v>
                </c:pt>
              </c:numCache>
            </c:num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dLbls/>
        <c:marker val="1"/>
        <c:axId val="184664832"/>
        <c:axId val="184666368"/>
      </c:lineChart>
      <c:dateAx>
        <c:axId val="184664832"/>
        <c:scaling>
          <c:orientation val="minMax"/>
        </c:scaling>
        <c:axPos val="b"/>
        <c:numFmt formatCode="m&quot;月&quot;d&quot;日&quot;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4666368"/>
        <c:crosses val="autoZero"/>
        <c:auto val="1"/>
        <c:lblOffset val="100"/>
        <c:baseTimeUnit val="days"/>
      </c:dateAx>
      <c:valAx>
        <c:axId val="184666368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400" b="1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4664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0"/>
        <c:txPr>
          <a:bodyPr rot="0" spcFirstLastPara="0" vertOverflow="ellipsis" horzOverflow="overflow" vert="horz" wrap="square" anchor="ctr" anchorCtr="1"/>
          <a:lstStyle/>
          <a:p>
            <a:pPr>
              <a:defRPr sz="1400" b="1" u="none" strike="noStrike" kern="0" cap="none" spc="0" normalizeH="0">
                <a:solidFill>
                  <a:schemeClr val="tx1"/>
                </a:solidFill>
                <a:uFill>
                  <a:solidFill>
                    <a:prstClr val="black"/>
                  </a:solidFill>
                </a:uFill>
              </a:defRPr>
            </a:pPr>
            <a:endParaRPr lang="zh-CN"/>
          </a:p>
        </c:txPr>
      </c:legendEntry>
      <c:legendEntry>
        <c:idx val="1"/>
        <c:delete val="1"/>
      </c:legendEntry>
      <c:layout>
        <c:manualLayout>
          <c:xMode val="edge"/>
          <c:yMode val="edge"/>
          <c:x val="0.44829821717990304"/>
          <c:y val="0.93902836648190402"/>
          <c:w val="0.16320907617504102"/>
          <c:h val="4.7929572872513898E-2"/>
        </c:manualLayout>
      </c:layout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9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000" kern="120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vertOverflow="ellipsis" anchor="ctr" anchorCtr="1"/>
          <a:lstStyle/>
          <a:p>
            <a:pPr algn="ctr" defTabSz="914400">
              <a:defRPr sz="1400" b="0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sz="16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rPr>
              <a:t>周留存</a:t>
            </a:r>
          </a:p>
        </c:rich>
      </c:tx>
      <c:layout/>
      <c:spPr>
        <a:noFill/>
        <a:ln>
          <a:noFill/>
        </a:ln>
        <a:effectLst/>
      </c:spPr>
    </c:title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二周留存</c:v>
                </c:pt>
              </c:strCache>
            </c:strRef>
          </c:tx>
          <c:spPr>
            <a:gradFill>
              <a:gsLst>
                <a:gs pos="0">
                  <a:srgbClr val="007BD3"/>
                </a:gs>
                <a:gs pos="100000">
                  <a:srgbClr val="034373"/>
                </a:gs>
              </a:gsLst>
              <a:lin ang="5400000" scaled="0"/>
            </a:gra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2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第一周</c:v>
                </c:pt>
                <c:pt idx="1">
                  <c:v>第二周</c:v>
                </c:pt>
                <c:pt idx="2">
                  <c:v>第三周</c:v>
                </c:pt>
                <c:pt idx="3">
                  <c:v>第四周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0.14740000000000003</c:v>
                </c:pt>
                <c:pt idx="1">
                  <c:v>0.14610000000000001</c:v>
                </c:pt>
                <c:pt idx="2">
                  <c:v>0.15470000000000003</c:v>
                </c:pt>
                <c:pt idx="3">
                  <c:v>0.14530000000000001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三周留存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2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第一周</c:v>
                </c:pt>
                <c:pt idx="1">
                  <c:v>第二周</c:v>
                </c:pt>
                <c:pt idx="2">
                  <c:v>第三周</c:v>
                </c:pt>
                <c:pt idx="3">
                  <c:v>第四周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>
                  <c:v>6.5299999999999997E-2</c:v>
                </c:pt>
                <c:pt idx="1">
                  <c:v>6.2100000000000009E-2</c:v>
                </c:pt>
                <c:pt idx="2">
                  <c:v>6.6900000000000001E-2</c:v>
                </c:pt>
                <c:pt idx="3">
                  <c:v>2.8300000000000006E-2</c:v>
                </c:pt>
              </c:numCache>
            </c:numRef>
          </c:val>
        </c:ser>
        <c:dLbls/>
        <c:gapWidth val="219"/>
        <c:overlap val="-27"/>
        <c:axId val="184806784"/>
        <c:axId val="185369728"/>
      </c:barChart>
      <c:catAx>
        <c:axId val="184806784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200" b="1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5369728"/>
        <c:crosses val="autoZero"/>
        <c:auto val="1"/>
        <c:lblAlgn val="ctr"/>
        <c:lblOffset val="100"/>
        <c:tickMarkSkip val="1"/>
      </c:catAx>
      <c:valAx>
        <c:axId val="185369728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200" b="1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4806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horzOverflow="overflow" vert="horz" wrap="square" anchor="ctr" anchorCtr="1"/>
          <a:lstStyle/>
          <a:p>
            <a:pPr>
              <a:defRPr sz="1200" b="1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horzOverflow="overflow" vert="horz" wrap="square" anchor="ctr" anchorCtr="1"/>
          <a:lstStyle/>
          <a:p>
            <a:pPr>
              <a:defRPr sz="1200" b="1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ayout/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1200" b="1" u="none" strike="noStrike" kern="1200" cap="none" spc="0" normalizeH="0">
              <a:solidFill>
                <a:schemeClr val="tx1"/>
              </a:solidFill>
              <a:uFill>
                <a:solidFill>
                  <a:schemeClr val="tx1"/>
                </a:solidFill>
              </a:u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000" kern="120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layout/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1400" b="0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plotArea>
      <c:layout/>
      <c:barChart>
        <c:barDir val="bar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启动次数</c:v>
                </c:pt>
              </c:strCache>
            </c:strRef>
          </c:tx>
          <c:spPr>
            <a:gradFill>
              <a:gsLst>
                <a:gs pos="0">
                  <a:srgbClr val="007BD3"/>
                </a:gs>
                <a:gs pos="100000">
                  <a:srgbClr val="034373"/>
                </a:gs>
              </a:gsLst>
              <a:lin ang="5400000" scaled="0"/>
            </a:gra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4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小米</c:v>
                </c:pt>
                <c:pt idx="1">
                  <c:v>三星</c:v>
                </c:pt>
                <c:pt idx="2">
                  <c:v>华为</c:v>
                </c:pt>
                <c:pt idx="3">
                  <c:v>魅族</c:v>
                </c:pt>
                <c:pt idx="4">
                  <c:v>红米</c:v>
                </c:pt>
                <c:pt idx="5">
                  <c:v>OPPO</c:v>
                </c:pt>
                <c:pt idx="6">
                  <c:v>步步高</c:v>
                </c:pt>
                <c:pt idx="7">
                  <c:v>酷派</c:v>
                </c:pt>
                <c:pt idx="8">
                  <c:v>乐视</c:v>
                </c:pt>
                <c:pt idx="9">
                  <c:v>联想</c:v>
                </c:pt>
              </c:strCache>
            </c:strRef>
          </c:cat>
          <c:val>
            <c:numRef>
              <c:f>Sheet1!$B$2:$B$11</c:f>
              <c:numCache>
                <c:formatCode>#,##0</c:formatCode>
                <c:ptCount val="10"/>
                <c:pt idx="0">
                  <c:v>82853</c:v>
                </c:pt>
                <c:pt idx="1">
                  <c:v>56244</c:v>
                </c:pt>
                <c:pt idx="2">
                  <c:v>45721</c:v>
                </c:pt>
                <c:pt idx="3">
                  <c:v>30838</c:v>
                </c:pt>
                <c:pt idx="4">
                  <c:v>23452</c:v>
                </c:pt>
                <c:pt idx="5">
                  <c:v>12677</c:v>
                </c:pt>
                <c:pt idx="6">
                  <c:v>10287</c:v>
                </c:pt>
                <c:pt idx="7">
                  <c:v>8754</c:v>
                </c:pt>
                <c:pt idx="8">
                  <c:v>7832</c:v>
                </c:pt>
                <c:pt idx="9">
                  <c:v>4829</c:v>
                </c:pt>
              </c:numCache>
            </c:numRef>
          </c:val>
        </c:ser>
        <c:dLbls/>
        <c:gapWidth val="182"/>
        <c:axId val="185148544"/>
        <c:axId val="185186944"/>
      </c:barChart>
      <c:catAx>
        <c:axId val="185148544"/>
        <c:scaling>
          <c:orientation val="minMax"/>
        </c:scaling>
        <c:axPos val="l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400" b="1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5186944"/>
        <c:crosses val="autoZero"/>
        <c:auto val="1"/>
        <c:lblAlgn val="ctr"/>
        <c:lblOffset val="100"/>
        <c:tickMarkSkip val="1"/>
      </c:catAx>
      <c:valAx>
        <c:axId val="185186944"/>
        <c:scaling>
          <c:orientation val="minMax"/>
        </c:scaling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200" b="1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5148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9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000" kern="120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1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layout/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1400" b="0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累计新用户占比</c:v>
                </c:pt>
              </c:strCache>
            </c:strRef>
          </c:tx>
          <c:spPr>
            <a:effectLst/>
          </c:spPr>
          <c:dPt>
            <c:idx val="0"/>
            <c:explosion val="11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spPr>
              <a:solidFill>
                <a:srgbClr val="00B0F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spPr>
              <a:solidFill>
                <a:srgbClr val="FB7CC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explosion val="1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spPr>
              <a:solidFill>
                <a:schemeClr val="accent5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spPr>
              <a:solidFill>
                <a:srgbClr val="7030A0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solidFill>
                <a:schemeClr val="bg1">
                  <a:lumMod val="75000"/>
                  <a:lumOff val="25000"/>
                </a:schemeClr>
              </a:solidFill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200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bestFit"/>
            <c:showVal val="1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广东</c:v>
                </c:pt>
                <c:pt idx="1">
                  <c:v>北京</c:v>
                </c:pt>
                <c:pt idx="2">
                  <c:v>江苏</c:v>
                </c:pt>
                <c:pt idx="3">
                  <c:v>山东</c:v>
                </c:pt>
                <c:pt idx="4">
                  <c:v>浙江</c:v>
                </c:pt>
                <c:pt idx="5">
                  <c:v>河南</c:v>
                </c:pt>
                <c:pt idx="6">
                  <c:v>四川</c:v>
                </c:pt>
                <c:pt idx="7">
                  <c:v>上海</c:v>
                </c:pt>
                <c:pt idx="8">
                  <c:v>河北</c:v>
                </c:pt>
                <c:pt idx="9">
                  <c:v>福建</c:v>
                </c:pt>
              </c:strCache>
            </c:strRef>
          </c:cat>
          <c:val>
            <c:numRef>
              <c:f>Sheet1!$B$2:$B$11</c:f>
              <c:numCache>
                <c:formatCode>0.00%</c:formatCode>
                <c:ptCount val="10"/>
                <c:pt idx="0">
                  <c:v>0.17300000000000001</c:v>
                </c:pt>
                <c:pt idx="1">
                  <c:v>6.9700000000000012E-2</c:v>
                </c:pt>
                <c:pt idx="2">
                  <c:v>6.6500000000000004E-2</c:v>
                </c:pt>
                <c:pt idx="3">
                  <c:v>5.4800000000000008E-2</c:v>
                </c:pt>
                <c:pt idx="4">
                  <c:v>5.4400000000000004E-2</c:v>
                </c:pt>
                <c:pt idx="5">
                  <c:v>4.7800000000000009E-2</c:v>
                </c:pt>
                <c:pt idx="6">
                  <c:v>4.5600000000000009E-2</c:v>
                </c:pt>
                <c:pt idx="7">
                  <c:v>4.4500000000000012E-2</c:v>
                </c:pt>
                <c:pt idx="8">
                  <c:v>3.9900000000000005E-2</c:v>
                </c:pt>
                <c:pt idx="9">
                  <c:v>3.7600000000000008E-2</c:v>
                </c:pt>
              </c:numCache>
            </c:numRef>
          </c:val>
        </c:ser>
        <c:dLbls/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2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3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4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5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6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7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8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egendEntry>
        <c:idx val="9"/>
        <c:txPr>
          <a:bodyPr rot="0" spcFirstLastPara="0" vertOverflow="ellipsis" horzOverflow="overflow" vert="horz" wrap="square" anchor="ctr" anchorCtr="1"/>
          <a:lstStyle/>
          <a:p>
            <a:pPr>
              <a:defRPr sz="140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ayout>
        <c:manualLayout>
          <c:xMode val="edge"/>
          <c:yMode val="edge"/>
          <c:x val="7.3386756642766796E-2"/>
          <c:y val="0.91595587399067413"/>
          <c:w val="0.58503795866722885"/>
          <c:h val="7.0396906630274106E-2"/>
        </c:manualLayout>
      </c:layout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1400" u="none" strike="noStrike" kern="1200" cap="none" spc="0" normalizeH="0">
              <a:solidFill>
                <a:schemeClr val="tx1"/>
              </a:solidFill>
              <a:uFill>
                <a:solidFill>
                  <a:schemeClr val="tx1"/>
                </a:solidFill>
              </a:u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900" kern="120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1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vertOverflow="ellipsis" anchor="ctr" anchorCtr="1"/>
          <a:lstStyle/>
          <a:p>
            <a:pPr algn="ctr" defTabSz="914400">
              <a:defRPr sz="1400" b="0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sz="1800" b="1" i="0" baseline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使用时长 </a:t>
            </a:r>
            <a:r>
              <a:rPr lang="en-US" altLang="zh-CN" sz="1800" b="1" i="0" baseline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— </a:t>
            </a:r>
            <a:r>
              <a:rPr sz="1800" b="1" i="0" baseline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使用</a:t>
            </a:r>
            <a:r>
              <a:rPr sz="18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rPr>
              <a:t>次数</a:t>
            </a:r>
            <a:endParaRPr altLang="en-US" sz="1800" b="1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endParaRPr>
          </a:p>
        </c:rich>
      </c:tx>
      <c:layout/>
      <c:spPr>
        <a:noFill/>
        <a:ln>
          <a:noFill/>
        </a:ln>
        <a:effectLst/>
      </c:spPr>
    </c:title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0-3s</c:v>
                </c:pt>
              </c:strCache>
            </c:strRef>
          </c:tx>
          <c:spPr>
            <a:gradFill>
              <a:gsLst>
                <a:gs pos="0">
                  <a:srgbClr val="E30000"/>
                </a:gs>
                <a:gs pos="100000">
                  <a:srgbClr val="760303"/>
                </a:gs>
              </a:gsLst>
              <a:lin ang="5400000" scaled="0"/>
            </a:gradFill>
            <a:ln>
              <a:noFill/>
            </a:ln>
            <a:effectLst/>
          </c:spPr>
          <c:dLbls>
            <c:dLbl>
              <c:idx val="0"/>
              <c:layout>
                <c:manualLayout>
                  <c:x val="4.9875984039685108E-2"/>
                  <c:y val="-1.43540669856459E-2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zh-CN"/>
                </a:p>
              </c:txPr>
              <c:dLblPos val="outEnd"/>
              <c:showVal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6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0-3s</c:v>
                </c:pt>
                <c:pt idx="1">
                  <c:v>4-9s</c:v>
                </c:pt>
                <c:pt idx="2">
                  <c:v>10-29s</c:v>
                </c:pt>
                <c:pt idx="3">
                  <c:v>30-59s</c:v>
                </c:pt>
                <c:pt idx="4">
                  <c:v>1-3min</c:v>
                </c:pt>
                <c:pt idx="5">
                  <c:v>3-10min</c:v>
                </c:pt>
                <c:pt idx="6">
                  <c:v>10-30min</c:v>
                </c:pt>
                <c:pt idx="7">
                  <c:v>30min以上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 formatCode="#,##0">
                  <c:v>133997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4-9s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6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0-3s</c:v>
                </c:pt>
                <c:pt idx="1">
                  <c:v>4-9s</c:v>
                </c:pt>
                <c:pt idx="2">
                  <c:v>10-29s</c:v>
                </c:pt>
                <c:pt idx="3">
                  <c:v>30-59s</c:v>
                </c:pt>
                <c:pt idx="4">
                  <c:v>1-3min</c:v>
                </c:pt>
                <c:pt idx="5">
                  <c:v>3-10min</c:v>
                </c:pt>
                <c:pt idx="6">
                  <c:v>10-30min</c:v>
                </c:pt>
                <c:pt idx="7">
                  <c:v>30min以上</c:v>
                </c:pt>
              </c:strCache>
            </c:strRef>
          </c:cat>
          <c:val>
            <c:numRef>
              <c:f>Sheet1!$C$2:$C$9</c:f>
              <c:numCache>
                <c:formatCode>#,##0</c:formatCode>
                <c:ptCount val="8"/>
                <c:pt idx="1">
                  <c:v>16735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10-29s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4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0-3s</c:v>
                </c:pt>
                <c:pt idx="1">
                  <c:v>4-9s</c:v>
                </c:pt>
                <c:pt idx="2">
                  <c:v>10-29s</c:v>
                </c:pt>
                <c:pt idx="3">
                  <c:v>30-59s</c:v>
                </c:pt>
                <c:pt idx="4">
                  <c:v>1-3min</c:v>
                </c:pt>
                <c:pt idx="5">
                  <c:v>3-10min</c:v>
                </c:pt>
                <c:pt idx="6">
                  <c:v>10-30min</c:v>
                </c:pt>
                <c:pt idx="7">
                  <c:v>30min以上</c:v>
                </c:pt>
              </c:strCache>
            </c:strRef>
          </c:cat>
          <c:val>
            <c:numRef>
              <c:f>Sheet1!$D$2:$D$9</c:f>
              <c:numCache>
                <c:formatCode>General</c:formatCode>
                <c:ptCount val="8"/>
                <c:pt idx="2" formatCode="#,##0">
                  <c:v>33769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30-59s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400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0-3s</c:v>
                </c:pt>
                <c:pt idx="1">
                  <c:v>4-9s</c:v>
                </c:pt>
                <c:pt idx="2">
                  <c:v>10-29s</c:v>
                </c:pt>
                <c:pt idx="3">
                  <c:v>30-59s</c:v>
                </c:pt>
                <c:pt idx="4">
                  <c:v>1-3min</c:v>
                </c:pt>
                <c:pt idx="5">
                  <c:v>3-10min</c:v>
                </c:pt>
                <c:pt idx="6">
                  <c:v>10-30min</c:v>
                </c:pt>
                <c:pt idx="7">
                  <c:v>30min以上</c:v>
                </c:pt>
              </c:strCache>
            </c:strRef>
          </c:cat>
          <c:val>
            <c:numRef>
              <c:f>Sheet1!$E$2:$E$9</c:f>
              <c:numCache>
                <c:formatCode>General</c:formatCode>
                <c:ptCount val="8"/>
                <c:pt idx="3" formatCode="#,##0">
                  <c:v>25874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1-3min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4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0-3s</c:v>
                </c:pt>
                <c:pt idx="1">
                  <c:v>4-9s</c:v>
                </c:pt>
                <c:pt idx="2">
                  <c:v>10-29s</c:v>
                </c:pt>
                <c:pt idx="3">
                  <c:v>30-59s</c:v>
                </c:pt>
                <c:pt idx="4">
                  <c:v>1-3min</c:v>
                </c:pt>
                <c:pt idx="5">
                  <c:v>3-10min</c:v>
                </c:pt>
                <c:pt idx="6">
                  <c:v>10-30min</c:v>
                </c:pt>
                <c:pt idx="7">
                  <c:v>30min以上</c:v>
                </c:pt>
              </c:strCache>
            </c:strRef>
          </c:cat>
          <c:val>
            <c:numRef>
              <c:f>Sheet1!$F$2:$F$9</c:f>
              <c:numCache>
                <c:formatCode>General</c:formatCode>
                <c:ptCount val="8"/>
                <c:pt idx="4" formatCode="#,##0">
                  <c:v>38496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3-10min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dLbls>
            <c:dLbl>
              <c:idx val="0"/>
              <c:delete val="1"/>
            </c:dLbl>
            <c:dLbl>
              <c:idx val="1"/>
              <c:delete val="1"/>
            </c:dLbl>
            <c:dLbl>
              <c:idx val="2"/>
              <c:delete val="1"/>
            </c:dLbl>
            <c:dLbl>
              <c:idx val="3"/>
              <c:delete val="1"/>
            </c:dLbl>
            <c:dLbl>
              <c:idx val="4"/>
              <c:delete val="1"/>
            </c:dLbl>
            <c:dLbl>
              <c:idx val="5"/>
              <c:layout/>
              <c:spPr/>
              <c:txPr>
                <a:bodyPr/>
                <a:lstStyle/>
                <a:p>
                  <a:pPr>
                    <a:defRPr/>
                  </a:pPr>
                  <a:endParaRPr lang="zh-CN"/>
                </a:p>
              </c:txPr>
              <c:dLblPos val="outEnd"/>
              <c:showVal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</c:dLbl>
            <c:dLbl>
              <c:idx val="7"/>
              <c:delete val="1"/>
            </c:dLbl>
            <c:delete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0-3s</c:v>
                </c:pt>
                <c:pt idx="1">
                  <c:v>4-9s</c:v>
                </c:pt>
                <c:pt idx="2">
                  <c:v>10-29s</c:v>
                </c:pt>
                <c:pt idx="3">
                  <c:v>30-59s</c:v>
                </c:pt>
                <c:pt idx="4">
                  <c:v>1-3min</c:v>
                </c:pt>
                <c:pt idx="5">
                  <c:v>3-10min</c:v>
                </c:pt>
                <c:pt idx="6">
                  <c:v>10-30min</c:v>
                </c:pt>
                <c:pt idx="7">
                  <c:v>30min以上</c:v>
                </c:pt>
              </c:strCache>
            </c:strRef>
          </c:cat>
          <c:val>
            <c:numRef>
              <c:f>Sheet1!$G$2:$G$9</c:f>
              <c:numCache>
                <c:formatCode>General</c:formatCode>
                <c:ptCount val="8"/>
                <c:pt idx="5" formatCode="#,##0">
                  <c:v>13514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10-30min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4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0-3s</c:v>
                </c:pt>
                <c:pt idx="1">
                  <c:v>4-9s</c:v>
                </c:pt>
                <c:pt idx="2">
                  <c:v>10-29s</c:v>
                </c:pt>
                <c:pt idx="3">
                  <c:v>30-59s</c:v>
                </c:pt>
                <c:pt idx="4">
                  <c:v>1-3min</c:v>
                </c:pt>
                <c:pt idx="5">
                  <c:v>3-10min</c:v>
                </c:pt>
                <c:pt idx="6">
                  <c:v>10-30min</c:v>
                </c:pt>
                <c:pt idx="7">
                  <c:v>30min以上</c:v>
                </c:pt>
              </c:strCache>
            </c:strRef>
          </c:cat>
          <c:val>
            <c:numRef>
              <c:f>Sheet1!$H$2:$H$9</c:f>
              <c:numCache>
                <c:formatCode>General</c:formatCode>
                <c:ptCount val="8"/>
                <c:pt idx="6" formatCode="#,##0">
                  <c:v>1114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30min以上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4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0-3s</c:v>
                </c:pt>
                <c:pt idx="1">
                  <c:v>4-9s</c:v>
                </c:pt>
                <c:pt idx="2">
                  <c:v>10-29s</c:v>
                </c:pt>
                <c:pt idx="3">
                  <c:v>30-59s</c:v>
                </c:pt>
                <c:pt idx="4">
                  <c:v>1-3min</c:v>
                </c:pt>
                <c:pt idx="5">
                  <c:v>3-10min</c:v>
                </c:pt>
                <c:pt idx="6">
                  <c:v>10-30min</c:v>
                </c:pt>
                <c:pt idx="7">
                  <c:v>30min以上</c:v>
                </c:pt>
              </c:strCache>
            </c:strRef>
          </c:cat>
          <c:val>
            <c:numRef>
              <c:f>Sheet1!$I$2:$I$9</c:f>
              <c:numCache>
                <c:formatCode>General</c:formatCode>
                <c:ptCount val="8"/>
                <c:pt idx="7">
                  <c:v>246</c:v>
                </c:pt>
              </c:numCache>
            </c:numRef>
          </c:val>
        </c:ser>
        <c:dLbls/>
        <c:gapWidth val="219"/>
        <c:overlap val="-27"/>
        <c:axId val="187619584"/>
        <c:axId val="171909120"/>
      </c:barChart>
      <c:catAx>
        <c:axId val="187619584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200" b="1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1909120"/>
        <c:crosses val="autoZero"/>
        <c:auto val="1"/>
        <c:lblAlgn val="ctr"/>
        <c:lblOffset val="100"/>
        <c:tickMarkSkip val="1"/>
      </c:catAx>
      <c:valAx>
        <c:axId val="171909120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200" b="1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7619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9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000" kern="120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1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vertOverflow="ellipsis" anchor="ctr" anchorCtr="1"/>
          <a:lstStyle/>
          <a:p>
            <a:pPr algn="ctr" defTabSz="914400">
              <a:defRPr sz="1400" b="0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sz="1600" b="1"/>
              <a:t>游戏下载量前十</a:t>
            </a:r>
          </a:p>
        </c:rich>
      </c:tx>
      <c:layout/>
      <c:spPr>
        <a:noFill/>
        <a:ln>
          <a:noFill/>
        </a:ln>
        <a:effectLst/>
      </c:spPr>
    </c:title>
    <c:plotArea>
      <c:layout/>
      <c:barChart>
        <c:barDir val="bar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游戏下载量</c:v>
                </c:pt>
              </c:strCache>
            </c:strRef>
          </c:tx>
          <c:spPr>
            <a:gradFill>
              <a:gsLst>
                <a:gs pos="0">
                  <a:srgbClr val="007BD3"/>
                </a:gs>
                <a:gs pos="100000">
                  <a:srgbClr val="034373"/>
                </a:gs>
              </a:gsLst>
              <a:lin ang="5400000" scaled="0"/>
            </a:gradFill>
            <a:ln>
              <a:noFill/>
            </a:ln>
            <a:effectLst/>
          </c:spPr>
          <c:dLbls>
            <c:dLbl>
              <c:idx val="1"/>
              <c:layout>
                <c:manualLayout>
                  <c:x val="2.7498588368153613E-2"/>
                  <c:y val="-2.9388493274556311E-3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zh-CN"/>
                </a:p>
              </c:txPr>
              <c:dLblPos val="outEnd"/>
              <c:showVal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4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疯狂摩托狙击手</c:v>
                </c:pt>
                <c:pt idx="1">
                  <c:v>炮击海盗船</c:v>
                </c:pt>
                <c:pt idx="2">
                  <c:v>美女狙击</c:v>
                </c:pt>
                <c:pt idx="3">
                  <c:v>3D都市狂飙</c:v>
                </c:pt>
                <c:pt idx="4">
                  <c:v>断头台</c:v>
                </c:pt>
                <c:pt idx="5">
                  <c:v>杀手2-影子阴谋</c:v>
                </c:pt>
                <c:pt idx="6">
                  <c:v>王者荣耀下载</c:v>
                </c:pt>
                <c:pt idx="7">
                  <c:v>奔跑吧兄弟</c:v>
                </c:pt>
                <c:pt idx="8">
                  <c:v>全民生化下载</c:v>
                </c:pt>
                <c:pt idx="9">
                  <c:v>我的世界下载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281</c:v>
                </c:pt>
                <c:pt idx="1">
                  <c:v>146</c:v>
                </c:pt>
                <c:pt idx="2">
                  <c:v>115</c:v>
                </c:pt>
                <c:pt idx="3">
                  <c:v>98</c:v>
                </c:pt>
                <c:pt idx="4">
                  <c:v>95</c:v>
                </c:pt>
                <c:pt idx="5">
                  <c:v>90</c:v>
                </c:pt>
                <c:pt idx="6">
                  <c:v>81</c:v>
                </c:pt>
                <c:pt idx="7">
                  <c:v>81</c:v>
                </c:pt>
                <c:pt idx="8">
                  <c:v>70</c:v>
                </c:pt>
                <c:pt idx="9">
                  <c:v>69</c:v>
                </c:pt>
              </c:numCache>
            </c:numRef>
          </c:val>
        </c:ser>
        <c:dLbls/>
        <c:gapWidth val="182"/>
        <c:axId val="171959808"/>
        <c:axId val="171961344"/>
      </c:barChart>
      <c:catAx>
        <c:axId val="171959808"/>
        <c:scaling>
          <c:orientation val="minMax"/>
        </c:scaling>
        <c:axPos val="l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400" b="0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1961344"/>
        <c:crosses val="autoZero"/>
        <c:auto val="1"/>
        <c:lblAlgn val="ctr"/>
        <c:lblOffset val="100"/>
        <c:tickMarkSkip val="1"/>
      </c:catAx>
      <c:valAx>
        <c:axId val="171961344"/>
        <c:scaling>
          <c:orientation val="minMax"/>
        </c:scaling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200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1959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horzOverflow="overflow" vert="horz" wrap="square" anchor="ctr" anchorCtr="1"/>
          <a:lstStyle/>
          <a:p>
            <a:pPr>
              <a:defRPr sz="1200" b="0" u="none" strike="noStrike" cap="none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</a:defRPr>
            </a:pPr>
            <a:endParaRPr lang="zh-CN"/>
          </a:p>
        </c:txPr>
      </c:legendEntry>
      <c:layout/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1200" b="0" u="none" strike="noStrike" kern="1200" cap="none" spc="0" normalizeH="0">
              <a:solidFill>
                <a:schemeClr val="tx1"/>
              </a:solidFill>
              <a:uFill>
                <a:solidFill>
                  <a:schemeClr val="tx1"/>
                </a:solidFill>
              </a:u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000" kern="120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1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layout/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1400" b="0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plotArea>
      <c:layout/>
      <c:barChart>
        <c:barDir val="bar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电影下载量</c:v>
                </c:pt>
              </c:strCache>
            </c:strRef>
          </c:tx>
          <c:spPr>
            <a:gradFill>
              <a:gsLst>
                <a:gs pos="0">
                  <a:srgbClr val="007BD3"/>
                </a:gs>
                <a:gs pos="100000">
                  <a:srgbClr val="034373"/>
                </a:gs>
              </a:gsLst>
              <a:lin ang="5400000" scaled="0"/>
            </a:gradFill>
            <a:ln>
              <a:noFill/>
            </a:ln>
            <a:effectLst/>
          </c:spPr>
          <c:dLbls>
            <c:dLbl>
              <c:idx val="0"/>
              <c:layout>
                <c:manualLayout>
                  <c:x val="3.2221131828590099E-2"/>
                  <c:y val="-1.9472090004327109E-2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zh-CN"/>
                </a:p>
              </c:txPr>
              <c:dLblPos val="outEnd"/>
              <c:showVal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4.1980154835895803E-2"/>
                  <c:y val="-1.6659454781479902E-2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zh-CN"/>
                </a:p>
              </c:txPr>
              <c:dLblPos val="outEnd"/>
              <c:showVal val="1"/>
              <c:extLst>
                <c:ext xmlns:c15="http://schemas.microsoft.com/office/drawing/2012/chart" uri="{CE6537A1-D6FC-4f65-9D91-7224C49458BB}">
                  <c15:layout>
                    <c:manualLayout>
                      <c:w val="0.0324392105550104"/>
                      <c:h val="0.0600389441800087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anchor="ctr" anchorCtr="1"/>
              <a:lstStyle/>
              <a:p>
                <a:pPr>
                  <a:defRPr sz="1200" b="1" u="none" strike="noStrike" kern="1200" cap="none" spc="0" normalizeH="0">
                    <a:solidFill>
                      <a:schemeClr val="tx1"/>
                    </a:solidFill>
                    <a:uFill>
                      <a:solidFill>
                        <a:schemeClr val="tx1"/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noFill/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生化危机5</c:v>
                </c:pt>
                <c:pt idx="1">
                  <c:v>变形金刚3</c:v>
                </c:pt>
                <c:pt idx="2">
                  <c:v>侏罗纪世界</c:v>
                </c:pt>
                <c:pt idx="3">
                  <c:v>蚁人 Ant-Man</c:v>
                </c:pt>
                <c:pt idx="4">
                  <c:v>复仇者联盟2</c:v>
                </c:pt>
                <c:pt idx="5">
                  <c:v>师父</c:v>
                </c:pt>
                <c:pt idx="6">
                  <c:v>速度与激情7</c:v>
                </c:pt>
                <c:pt idx="7">
                  <c:v>致命诱惑|卧室</c:v>
                </c:pt>
                <c:pt idx="8">
                  <c:v>致命诱惑|私房</c:v>
                </c:pt>
                <c:pt idx="9">
                  <c:v>致命诱惑|滚床单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 formatCode="#,##0">
                  <c:v>1939</c:v>
                </c:pt>
                <c:pt idx="1">
                  <c:v>969</c:v>
                </c:pt>
                <c:pt idx="2">
                  <c:v>921</c:v>
                </c:pt>
                <c:pt idx="3">
                  <c:v>919</c:v>
                </c:pt>
                <c:pt idx="4">
                  <c:v>805</c:v>
                </c:pt>
                <c:pt idx="5">
                  <c:v>605</c:v>
                </c:pt>
                <c:pt idx="6">
                  <c:v>562</c:v>
                </c:pt>
                <c:pt idx="7">
                  <c:v>557</c:v>
                </c:pt>
                <c:pt idx="8">
                  <c:v>550</c:v>
                </c:pt>
                <c:pt idx="9">
                  <c:v>514</c:v>
                </c:pt>
              </c:numCache>
            </c:numRef>
          </c:val>
        </c:ser>
        <c:dLbls/>
        <c:gapWidth val="182"/>
        <c:axId val="187864576"/>
        <c:axId val="187866112"/>
      </c:barChart>
      <c:catAx>
        <c:axId val="187864576"/>
        <c:scaling>
          <c:orientation val="minMax"/>
        </c:scaling>
        <c:axPos val="l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400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7866112"/>
        <c:crosses val="autoZero"/>
        <c:auto val="1"/>
        <c:lblAlgn val="ctr"/>
        <c:lblOffset val="100"/>
        <c:tickMarkSkip val="1"/>
      </c:catAx>
      <c:valAx>
        <c:axId val="187866112"/>
        <c:scaling>
          <c:orientation val="minMax"/>
        </c:scaling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1200" u="none" strike="noStrike" kern="1200" cap="none" spc="0" normalizeH="0">
                <a:solidFill>
                  <a:schemeClr val="tx1"/>
                </a:solidFill>
                <a:uFill>
                  <a:solidFill>
                    <a:schemeClr val="tx1"/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7864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0" vertOverflow="ellipsis" horzOverflow="overflow" vert="horz" wrap="square" anchor="ctr" anchorCtr="1"/>
        <a:lstStyle/>
        <a:p>
          <a:pPr>
            <a:defRPr sz="9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000" kern="1200">
          <a:solidFill>
            <a:schemeClr val="tx1"/>
          </a:solidFill>
          <a:latin typeface="+mn-lt"/>
          <a:ea typeface="+mn-ea"/>
          <a:cs typeface="+mn-cs"/>
        </a:defRPr>
      </a:pPr>
      <a:endParaRPr lang="zh-CN"/>
    </a:p>
  </c:txPr>
  <c:externalData r:id="rId1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3028950"/>
            <a:ext cx="9144000" cy="1109662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192588"/>
            <a:ext cx="9144000" cy="53181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B7371-DD5C-41AA-B63E-E3E65EC65280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75B66-F7BB-4139-B0A5-70BC69117C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B7371-DD5C-41AA-B63E-E3E65EC65280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75B66-F7BB-4139-B0A5-70BC69117CBD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内容占位符 6"/>
          <p:cNvSpPr>
            <a:spLocks noGrp="1"/>
          </p:cNvSpPr>
          <p:nvPr>
            <p:ph sz="quarter" idx="13"/>
          </p:nvPr>
        </p:nvSpPr>
        <p:spPr>
          <a:xfrm>
            <a:off x="560388" y="412955"/>
            <a:ext cx="11237912" cy="557509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49200" y="1695600"/>
            <a:ext cx="9698400" cy="424800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0"/>
              </a:spcAft>
              <a:defRPr sz="2400"/>
            </a:lvl1pPr>
            <a:lvl2pPr>
              <a:spcBef>
                <a:spcPts val="0"/>
              </a:spcBef>
              <a:spcAft>
                <a:spcPts val="0"/>
              </a:spcAft>
              <a:defRPr sz="2000"/>
            </a:lvl2pPr>
            <a:lvl3pPr>
              <a:spcBef>
                <a:spcPts val="0"/>
              </a:spcBef>
              <a:spcAft>
                <a:spcPts val="0"/>
              </a:spcAft>
              <a:defRPr sz="1800"/>
            </a:lvl3pPr>
            <a:lvl4pPr>
              <a:spcBef>
                <a:spcPts val="0"/>
              </a:spcBef>
              <a:spcAft>
                <a:spcPts val="0"/>
              </a:spcAft>
              <a:defRPr sz="1800"/>
            </a:lvl4pPr>
            <a:lvl5pPr>
              <a:spcBef>
                <a:spcPts val="0"/>
              </a:spcBef>
              <a:spcAft>
                <a:spcPts val="0"/>
              </a:spcAft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B7371-DD5C-41AA-B63E-E3E65EC65280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75B66-F7BB-4139-B0A5-70BC69117C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77188" y="2979664"/>
            <a:ext cx="2019600" cy="3319200"/>
          </a:xfrm>
        </p:spPr>
        <p:txBody>
          <a:bodyPr wrap="square" anchor="t" anchorCtr="0">
            <a:normAutofit/>
          </a:bodyPr>
          <a:lstStyle>
            <a:lvl1pPr>
              <a:defRPr sz="28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B7371-DD5C-41AA-B63E-E3E65EC65280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75B66-F7BB-4139-B0A5-70BC69117CBD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4343400" y="1458902"/>
            <a:ext cx="371412" cy="371412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7477188" y="1458902"/>
            <a:ext cx="371412" cy="371412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等腰三角形 8"/>
          <p:cNvSpPr/>
          <p:nvPr/>
        </p:nvSpPr>
        <p:spPr>
          <a:xfrm flipV="1">
            <a:off x="5829048" y="2308120"/>
            <a:ext cx="611282" cy="582265"/>
          </a:xfrm>
          <a:prstGeom prst="triangl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流程图: 可选过程 9"/>
          <p:cNvSpPr/>
          <p:nvPr/>
        </p:nvSpPr>
        <p:spPr>
          <a:xfrm>
            <a:off x="5124913" y="2979369"/>
            <a:ext cx="2019552" cy="3319495"/>
          </a:xfrm>
          <a:prstGeom prst="flowChartAlternateProcess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ctr">
              <a:lnSpc>
                <a:spcPct val="130000"/>
              </a:lnSpc>
              <a:defRPr/>
            </a:pPr>
            <a:endParaRPr lang="zh-CN" altLang="en-US" sz="2800" dirty="0">
              <a:solidFill>
                <a:srgbClr val="FFFFFF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126400" y="2980800"/>
            <a:ext cx="2016000" cy="331920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95300" y="1"/>
            <a:ext cx="3276600" cy="1065600"/>
          </a:xfrm>
        </p:spPr>
        <p:txBody>
          <a:bodyPr/>
          <a:lstStyle/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49200" y="1469036"/>
            <a:ext cx="9698400" cy="22060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49200" y="3865919"/>
            <a:ext cx="9698400" cy="217434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B7371-DD5C-41AA-B63E-E3E65EC65280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75B66-F7BB-4139-B0A5-70BC69117C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96800" y="0"/>
            <a:ext cx="3276000" cy="1065600"/>
          </a:xfrm>
        </p:spPr>
        <p:txBody>
          <a:bodyPr/>
          <a:lstStyle/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>
              <a:spcBef>
                <a:spcPts val="0"/>
              </a:spcBef>
              <a:spcAft>
                <a:spcPts val="0"/>
              </a:spcAft>
              <a:defRPr/>
            </a:lvl2pPr>
            <a:lvl3pPr>
              <a:spcBef>
                <a:spcPts val="0"/>
              </a:spcBef>
              <a:spcAft>
                <a:spcPts val="0"/>
              </a:spcAft>
              <a:defRPr/>
            </a:lvl3pPr>
            <a:lvl4pPr>
              <a:spcBef>
                <a:spcPts val="0"/>
              </a:spcBef>
              <a:spcAft>
                <a:spcPts val="0"/>
              </a:spcAft>
              <a:defRPr/>
            </a:lvl4pPr>
            <a:lvl5pPr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>
              <a:spcBef>
                <a:spcPts val="0"/>
              </a:spcBef>
              <a:spcAft>
                <a:spcPts val="0"/>
              </a:spcAft>
              <a:defRPr/>
            </a:lvl2pPr>
            <a:lvl3pPr>
              <a:spcBef>
                <a:spcPts val="0"/>
              </a:spcBef>
              <a:spcAft>
                <a:spcPts val="0"/>
              </a:spcAft>
              <a:defRPr/>
            </a:lvl3pPr>
            <a:lvl4pPr>
              <a:spcBef>
                <a:spcPts val="0"/>
              </a:spcBef>
              <a:spcAft>
                <a:spcPts val="0"/>
              </a:spcAft>
              <a:defRPr/>
            </a:lvl4pPr>
            <a:lvl5pPr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B7371-DD5C-41AA-B63E-E3E65EC65280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75B66-F7BB-4139-B0A5-70BC69117C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3027600"/>
            <a:ext cx="9144000" cy="1656000"/>
          </a:xfrm>
        </p:spPr>
        <p:txBody>
          <a:bodyPr anchor="b" anchorCtr="0">
            <a:normAutofit/>
          </a:bodyPr>
          <a:lstStyle>
            <a:lvl1pPr algn="ctr">
              <a:defRPr sz="8800"/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B7371-DD5C-41AA-B63E-E3E65EC65280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75B66-F7BB-4139-B0A5-70BC69117C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B7371-DD5C-41AA-B63E-E3E65EC65280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75B66-F7BB-4139-B0A5-70BC69117C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96800" y="0"/>
            <a:ext cx="3276000" cy="10656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1323474"/>
            <a:ext cx="6172200" cy="453757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1323474"/>
            <a:ext cx="3932237" cy="454551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B7371-DD5C-41AA-B63E-E3E65EC65280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75B66-F7BB-4139-B0A5-70BC69117C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>
            <a:normAutofit/>
          </a:bodyPr>
          <a:lstStyle>
            <a:lvl1pPr marL="342900" indent="-342900">
              <a:buFont typeface="Arial" pitchFamily="34" charset="0"/>
              <a:buChar char="•"/>
              <a:defRPr sz="2400"/>
            </a:lvl1pPr>
            <a:lvl2pPr marL="800100" indent="-342900">
              <a:buFont typeface="Arial" pitchFamily="34" charset="0"/>
              <a:buChar char="•"/>
              <a:defRPr sz="2000"/>
            </a:lvl2pPr>
            <a:lvl3pPr marL="1200150" indent="-285750">
              <a:buFont typeface="Arial" pitchFamily="34" charset="0"/>
              <a:buChar char="•"/>
              <a:defRPr sz="1800"/>
            </a:lvl3pPr>
            <a:lvl4pPr marL="1657350" indent="-285750">
              <a:buFont typeface="Arial" pitchFamily="34" charset="0"/>
              <a:buChar char="•"/>
              <a:defRPr sz="1800"/>
            </a:lvl4pPr>
            <a:lvl5pPr marL="2114550" indent="-285750">
              <a:buFont typeface="Arial" pitchFamily="34" charset="0"/>
              <a:buChar char="•"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B7371-DD5C-41AA-B63E-E3E65EC65280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75B66-F7BB-4139-B0A5-70BC69117C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95300" y="1"/>
            <a:ext cx="3276600" cy="10668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300" y="1276350"/>
            <a:ext cx="11125200" cy="490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3B7371-DD5C-41AA-B63E-E3E65EC65280}" type="datetimeFigureOut">
              <a:rPr lang="zh-CN" altLang="en-US" smtClean="0"/>
              <a:pPr/>
              <a:t>2017-1-13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75B66-F7BB-4139-B0A5-70BC69117C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spcBef>
          <a:spcPts val="0"/>
        </a:spcBef>
        <a:spcAft>
          <a:spcPts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spcBef>
          <a:spcPts val="0"/>
        </a:spcBef>
        <a:spcAft>
          <a:spcPts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spcBef>
          <a:spcPts val="0"/>
        </a:spcBef>
        <a:spcAft>
          <a:spcPts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spcBef>
          <a:spcPts val="0"/>
        </a:spcBef>
        <a:spcAft>
          <a:spcPts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spcBef>
          <a:spcPts val="0"/>
        </a:spcBef>
        <a:spcAft>
          <a:spcPts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VR</a:t>
            </a:r>
            <a:r>
              <a:rPr lang="zh-CN" altLang="en-US"/>
              <a:t>世界</a:t>
            </a:r>
          </a:p>
        </p:txBody>
      </p:sp>
      <p:sp>
        <p:nvSpPr>
          <p:cNvPr id="3" name="副标题 2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/>
              <a:t>03.01-03.31</a:t>
            </a:r>
            <a:r>
              <a:rPr lang="zh-CN" altLang="en-US"/>
              <a:t>数据分析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0"/>
            <a:ext cx="6666230" cy="1066800"/>
          </a:xfrm>
        </p:spPr>
        <p:txBody>
          <a:bodyPr/>
          <a:lstStyle/>
          <a:p>
            <a:r>
              <a:rPr lang="zh-CN" altLang="en-US"/>
              <a:t>三、日留存率  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41300" y="1012825"/>
          <a:ext cx="11473815" cy="5656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6810"/>
                <a:gridCol w="1148080"/>
                <a:gridCol w="1146810"/>
                <a:gridCol w="1147445"/>
                <a:gridCol w="1148715"/>
                <a:gridCol w="1146810"/>
                <a:gridCol w="1147445"/>
                <a:gridCol w="1146810"/>
                <a:gridCol w="1148080"/>
                <a:gridCol w="1146810"/>
              </a:tblGrid>
              <a:tr h="8020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首次使用日期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新用户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第2天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第3天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第4天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第5天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第6天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第7天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第8天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第9天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</a:tr>
              <a:tr h="6940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2016/3/1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558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19.35%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6.99%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7.71%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4.66%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3.94%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3.76%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2.69%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2.15%</a:t>
                      </a:r>
                    </a:p>
                  </a:txBody>
                  <a:tcPr/>
                </a:tc>
              </a:tr>
              <a:tr h="6927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2016/3/2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530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17.55%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7.74%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6.04%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4.15%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2.83%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3.02%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1.51%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3.21%</a:t>
                      </a:r>
                    </a:p>
                  </a:txBody>
                  <a:tcPr/>
                </a:tc>
              </a:tr>
              <a:tr h="6934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2016/3/3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591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18.10%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8.29%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5.75%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3.72%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2.37%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3.38%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2.03%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1.69%</a:t>
                      </a:r>
                    </a:p>
                  </a:txBody>
                  <a:tcPr/>
                </a:tc>
              </a:tr>
              <a:tr h="69469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2016/3/4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554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13.54%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8.12%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5.05%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3.25%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2.71%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1.99%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2.53%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3.25%</a:t>
                      </a:r>
                    </a:p>
                  </a:txBody>
                  <a:tcPr/>
                </a:tc>
              </a:tr>
              <a:tr h="6934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2016/3/5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610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14.75%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8.36%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5.25%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2.62%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2.62%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1.80%</a:t>
                      </a:r>
                    </a:p>
                  </a:txBody>
                  <a:tcPr/>
                </a:tc>
              </a:tr>
              <a:tr h="69342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2016/3/6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585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15.56%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6.15%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4.96%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4.44%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3.59%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1.88%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1.54%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1.88%</a:t>
                      </a:r>
                    </a:p>
                  </a:txBody>
                  <a:tcPr/>
                </a:tc>
              </a:tr>
              <a:tr h="6927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2016/3/7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521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17.85%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8.45%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4.41%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5.57%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3.07%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3.45%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1.34%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b="0">
                          <a:solidFill>
                            <a:schemeClr val="bg1"/>
                          </a:solidFill>
                          <a:uFillTx/>
                          <a:ea typeface="宋体" charset="0"/>
                        </a:rPr>
                        <a:t>2.11%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圆角矩形 4"/>
          <p:cNvSpPr/>
          <p:nvPr/>
        </p:nvSpPr>
        <p:spPr>
          <a:xfrm>
            <a:off x="3878580" y="241935"/>
            <a:ext cx="2363470" cy="619760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第一周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三、日留存率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3878580" y="241935"/>
            <a:ext cx="2363470" cy="619760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第二周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41300" y="1012825"/>
          <a:ext cx="11473815" cy="5656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6810"/>
                <a:gridCol w="1148080"/>
                <a:gridCol w="1146810"/>
                <a:gridCol w="1147445"/>
                <a:gridCol w="1148715"/>
                <a:gridCol w="1146810"/>
                <a:gridCol w="1147445"/>
                <a:gridCol w="1146810"/>
                <a:gridCol w="1148080"/>
                <a:gridCol w="1146810"/>
              </a:tblGrid>
              <a:tr h="8020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首次使用日期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新用户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第2天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第3天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第4天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第5天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第6天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第7天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第8天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第9天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</a:tr>
              <a:tr h="69405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621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16.91%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7.09%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5.64%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3.54%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2.90%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1.93%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1.13%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1.77%</a:t>
                      </a:r>
                    </a:p>
                  </a:txBody>
                  <a:tcPr marL="0" marR="0" marT="0" marB="0" anchor="ctr"/>
                </a:tc>
              </a:tr>
              <a:tr h="69278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656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14.94%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6.10%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6.10%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5.34%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3.35%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1.98%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2.44%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0.91%</a:t>
                      </a:r>
                    </a:p>
                  </a:txBody>
                  <a:tcPr marL="0" marR="0" marT="0" marB="0" anchor="ctr"/>
                </a:tc>
              </a:tr>
              <a:tr h="6934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2016/3/10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557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16.34%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8.08%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6.28%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5.21%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3.41%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3.05%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2.15%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1.62%</a:t>
                      </a:r>
                    </a:p>
                  </a:txBody>
                  <a:tcPr marL="0" marR="0" marT="0" marB="0" anchor="ctr"/>
                </a:tc>
              </a:tr>
              <a:tr h="69469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2016/3/11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534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18.54%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9.74%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5.99%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4.68%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3.37%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2.81%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3.18%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1.12%</a:t>
                      </a:r>
                    </a:p>
                  </a:txBody>
                  <a:tcPr marL="0" marR="0" marT="0" marB="0" anchor="ctr"/>
                </a:tc>
              </a:tr>
              <a:tr h="6934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2016/3/12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644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15.68%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6.06%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4.97%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3.11%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2.95%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2.80%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2.02%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2.48%</a:t>
                      </a:r>
                    </a:p>
                  </a:txBody>
                  <a:tcPr marL="0" marR="0" marT="0" marB="0" anchor="ctr"/>
                </a:tc>
              </a:tr>
              <a:tr h="6934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2016/3/13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684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13.16%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7.89%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3.80%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5.12%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4.09%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3.36%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2.49%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2.34%</a:t>
                      </a:r>
                    </a:p>
                  </a:txBody>
                  <a:tcPr marL="0" marR="0" marT="0" marB="0" anchor="ctr"/>
                </a:tc>
              </a:tr>
              <a:tr h="69278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2016/3/14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682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18.33%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9.68%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6.30%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4.99%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5.13%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2.20%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2.05%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chemeClr val="bg1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1.91%</a:t>
                      </a: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三、日留存率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41300" y="1012825"/>
          <a:ext cx="11473815" cy="5656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6810"/>
                <a:gridCol w="1148080"/>
                <a:gridCol w="1146810"/>
                <a:gridCol w="1147445"/>
                <a:gridCol w="1148715"/>
                <a:gridCol w="1146810"/>
                <a:gridCol w="1147445"/>
                <a:gridCol w="1146810"/>
                <a:gridCol w="1148080"/>
                <a:gridCol w="1146810"/>
              </a:tblGrid>
              <a:tr h="8020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首次使用日期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新用户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第2天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第3天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第4天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第5天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第6天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第7天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第8天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第9天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</a:tr>
              <a:tr h="69405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2016/3/15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627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15.63%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8.61%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3.67%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5.10%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2.71%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1.59%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0.96%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1.91%</a:t>
                      </a:r>
                    </a:p>
                  </a:txBody>
                  <a:tcPr marL="0" marR="0" marT="0" marB="0" anchor="ctr"/>
                </a:tc>
              </a:tr>
              <a:tr h="69278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2016/3/16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708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20.62%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9.75%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5.65%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3.95%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2.68%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2.40%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1.84%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2.54%</a:t>
                      </a:r>
                    </a:p>
                  </a:txBody>
                  <a:tcPr marL="0" marR="0" marT="0" marB="0" anchor="ctr"/>
                </a:tc>
              </a:tr>
              <a:tr h="6934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2016/3/17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841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19.14%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7.85%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5.35%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5.35%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4.16%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2.97%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1.07%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1.55%</a:t>
                      </a:r>
                    </a:p>
                  </a:txBody>
                  <a:tcPr marL="0" marR="0" marT="0" marB="0" anchor="ctr"/>
                </a:tc>
              </a:tr>
              <a:tr h="69469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2016/3/18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865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17.80%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7.17%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6.59%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3.93%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3.12%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2.77%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2.77%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2.08%</a:t>
                      </a:r>
                    </a:p>
                  </a:txBody>
                  <a:tcPr marL="0" marR="0" marT="0" marB="0" anchor="ctr"/>
                </a:tc>
              </a:tr>
              <a:tr h="6934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942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15.50%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7.43%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4.35%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2.97%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2.97%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2.97%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2.55%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2.12%</a:t>
                      </a:r>
                    </a:p>
                  </a:txBody>
                  <a:tcPr marL="0" marR="0" marT="0" marB="0" anchor="ctr"/>
                </a:tc>
              </a:tr>
              <a:tr h="6934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1,016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14.86%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7.48%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5.02%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3.84%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4.04%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3.54%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2.76%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1.57%</a:t>
                      </a:r>
                    </a:p>
                  </a:txBody>
                  <a:tcPr marL="0" marR="0" marT="0" marB="0" anchor="ctr"/>
                </a:tc>
              </a:tr>
              <a:tr h="69278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2016/3/21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930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16.99%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7.10%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5.27%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3.55%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5.27%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3.01%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2.58%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1.72%</a:t>
                      </a: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  <p:sp>
        <p:nvSpPr>
          <p:cNvPr id="5" name="圆角矩形 4"/>
          <p:cNvSpPr/>
          <p:nvPr/>
        </p:nvSpPr>
        <p:spPr>
          <a:xfrm>
            <a:off x="3878580" y="241935"/>
            <a:ext cx="2363470" cy="619760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第三周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>
                <a:sym typeface="+mn-ea"/>
              </a:rPr>
              <a:t>三、日留存率</a:t>
            </a:r>
            <a:endParaRPr lang="zh-CN" altLang="en-US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41300" y="1012825"/>
          <a:ext cx="11473815" cy="5656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6810"/>
                <a:gridCol w="1148080"/>
                <a:gridCol w="1146810"/>
                <a:gridCol w="1147445"/>
                <a:gridCol w="1148715"/>
                <a:gridCol w="1146810"/>
                <a:gridCol w="1147445"/>
                <a:gridCol w="1146810"/>
                <a:gridCol w="1148080"/>
                <a:gridCol w="1146810"/>
              </a:tblGrid>
              <a:tr h="8020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首次使用日期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新用户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第2天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第3天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第4天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第5天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第6天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第7天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第8天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第9天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</a:tr>
              <a:tr h="69405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2016/3/22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854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15.57%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8.43%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7.14%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4.92%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2.93%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2.58%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2.11%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1.76%</a:t>
                      </a:r>
                    </a:p>
                  </a:txBody>
                  <a:tcPr marL="0" marR="0" marT="0" marB="0" anchor="ctr"/>
                </a:tc>
              </a:tr>
              <a:tr h="69278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2016/3/23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851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16.57%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7.52%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6.93%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5.99%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3.64%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2.94%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1.65%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1.88%</a:t>
                      </a:r>
                    </a:p>
                  </a:txBody>
                  <a:tcPr marL="0" marR="0" marT="0" marB="0" anchor="ctr"/>
                </a:tc>
              </a:tr>
              <a:tr h="6934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2016/3/24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1,086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16.02%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7.83%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5.71%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3.87%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3.31%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2.85%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2.03%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1.10%</a:t>
                      </a:r>
                    </a:p>
                  </a:txBody>
                  <a:tcPr marL="0" marR="0" marT="0" marB="0" anchor="ctr"/>
                </a:tc>
              </a:tr>
              <a:tr h="69469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2016/3/25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1,144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15.73%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6.82%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5.33%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4.02%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2.53%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2.27%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1.75%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1.92%</a:t>
                      </a:r>
                    </a:p>
                  </a:txBody>
                  <a:tcPr marL="0" marR="0" marT="0" marB="0" anchor="ctr"/>
                </a:tc>
              </a:tr>
              <a:tr h="6934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2016/3/26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1,303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14.58%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6.06%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5.14%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4.37%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3.30%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3.22%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2.69%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1.77%</a:t>
                      </a:r>
                    </a:p>
                  </a:txBody>
                  <a:tcPr marL="0" marR="0" marT="0" marB="0" anchor="ctr"/>
                </a:tc>
              </a:tr>
              <a:tr h="6934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2016/3/27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1,242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14.01%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7.17%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4.19%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3.38%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3.46%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2.33%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2.90%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1.93%</a:t>
                      </a:r>
                    </a:p>
                  </a:txBody>
                  <a:tcPr marL="0" marR="0" marT="0" marB="0" anchor="ctr"/>
                </a:tc>
              </a:tr>
              <a:tr h="69278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2016/3/28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1,207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15.41%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8.04%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6.30%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5.72%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3.48%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2.98%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1.57%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1.33%</a:t>
                      </a: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  <p:sp>
        <p:nvSpPr>
          <p:cNvPr id="5" name="圆角矩形 4"/>
          <p:cNvSpPr/>
          <p:nvPr/>
        </p:nvSpPr>
        <p:spPr>
          <a:xfrm>
            <a:off x="3878580" y="241935"/>
            <a:ext cx="2363470" cy="619760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</a:rPr>
              <a:t>第四周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>
                <a:sym typeface="+mn-ea"/>
              </a:rPr>
              <a:t>三、日留存率</a:t>
            </a:r>
            <a:endParaRPr lang="zh-CN" altLang="en-US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41300" y="1012825"/>
          <a:ext cx="11473815" cy="28822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6810"/>
                <a:gridCol w="1148080"/>
                <a:gridCol w="1146810"/>
                <a:gridCol w="1147445"/>
                <a:gridCol w="1148715"/>
                <a:gridCol w="1146810"/>
                <a:gridCol w="1147445"/>
                <a:gridCol w="1146810"/>
                <a:gridCol w="1148080"/>
                <a:gridCol w="1146810"/>
              </a:tblGrid>
              <a:tr h="8020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首次使用日期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新用户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第2天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第3天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第4天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第5天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第6天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第7天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第8天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>
                          <a:solidFill>
                            <a:schemeClr val="tx1"/>
                          </a:solidFill>
                          <a:uFillTx/>
                        </a:rPr>
                        <a:t>第9天</a:t>
                      </a:r>
                    </a:p>
                  </a:txBody>
                  <a:tcPr>
                    <a:gradFill>
                      <a:gsLst>
                        <a:gs pos="0">
                          <a:srgbClr val="007BD3"/>
                        </a:gs>
                        <a:gs pos="100000">
                          <a:srgbClr val="034373"/>
                        </a:gs>
                      </a:gsLst>
                      <a:lin ang="5400000" scaled="0"/>
                    </a:gradFill>
                  </a:tcPr>
                </a:tc>
              </a:tr>
              <a:tr h="69405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2016/3/29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1,276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17.32%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8.23%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4.39%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5.33%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2.90%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3.29%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1.57%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0.63%</a:t>
                      </a:r>
                    </a:p>
                  </a:txBody>
                  <a:tcPr marL="0" marR="0" marT="0" marB="0" anchor="ctr"/>
                </a:tc>
              </a:tr>
              <a:tr h="69278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2016/3/30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1,328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14.68%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7.61%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5.12%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4.07%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2.71%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2.18%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0.53%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endParaRPr lang="en-US" altLang="zh-CN" sz="1800" b="0">
                        <a:solidFill>
                          <a:srgbClr val="000000"/>
                        </a:solidFill>
                        <a:uFillTx/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/>
                </a:tc>
              </a:tr>
              <a:tr h="6934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2016/3/31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1,280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16.25%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7.42%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4.30%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3.75%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2.73%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800" b="0">
                          <a:solidFill>
                            <a:srgbClr val="000000"/>
                          </a:solidFill>
                          <a:uFillTx/>
                          <a:latin typeface="宋体" charset="0"/>
                          <a:ea typeface="宋体" charset="0"/>
                          <a:cs typeface="宋体" charset="0"/>
                        </a:rPr>
                        <a:t>1.09%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endParaRPr lang="en-US" altLang="zh-CN" sz="1800" b="0">
                        <a:solidFill>
                          <a:srgbClr val="000000"/>
                        </a:solidFill>
                        <a:uFillTx/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endParaRPr lang="en-US" altLang="zh-CN" sz="1800" b="0">
                        <a:solidFill>
                          <a:srgbClr val="000000"/>
                        </a:solidFill>
                        <a:uFillTx/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留存率分析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58520" y="1435100"/>
            <a:ext cx="10088880" cy="4508500"/>
          </a:xfrm>
        </p:spPr>
        <p:txBody>
          <a:bodyPr/>
          <a:lstStyle/>
          <a:p>
            <a:r>
              <a:rPr lang="zh-CN" altLang="en-US"/>
              <a:t>留存率分析</a:t>
            </a:r>
          </a:p>
          <a:p>
            <a:r>
              <a:rPr lang="zh-CN" altLang="en-US"/>
              <a:t>第二周留存在</a:t>
            </a:r>
            <a:r>
              <a:rPr lang="en-US" altLang="zh-CN"/>
              <a:t>15.60%</a:t>
            </a:r>
            <a:r>
              <a:rPr lang="zh-CN" altLang="en-US"/>
              <a:t>左右</a:t>
            </a:r>
          </a:p>
          <a:p>
            <a:r>
              <a:rPr lang="zh-CN" altLang="en-US"/>
              <a:t>第三周留存在</a:t>
            </a:r>
            <a:r>
              <a:rPr lang="en-US" altLang="zh-CN"/>
              <a:t>5.50%</a:t>
            </a:r>
            <a:r>
              <a:rPr lang="zh-CN" altLang="en-US"/>
              <a:t>左右</a:t>
            </a:r>
          </a:p>
          <a:p>
            <a:r>
              <a:rPr lang="zh-CN" altLang="en-US"/>
              <a:t>整体趋于小幅度下降，原因是未进行任何的消息推送、运营活动，产品本身</a:t>
            </a:r>
            <a:r>
              <a:rPr lang="en-US" altLang="zh-CN"/>
              <a:t>bug</a:t>
            </a:r>
            <a:r>
              <a:rPr lang="zh-CN" altLang="en-US"/>
              <a:t>问题，一周内在用户自行反馈的情况下收到问题反馈</a:t>
            </a:r>
            <a:r>
              <a:rPr lang="en-US" altLang="zh-CN"/>
              <a:t>31</a:t>
            </a:r>
            <a:r>
              <a:rPr lang="zh-CN" altLang="en-US"/>
              <a:t>个。</a:t>
            </a:r>
          </a:p>
          <a:p>
            <a:endParaRPr lang="zh-CN" altLang="en-US"/>
          </a:p>
          <a:p>
            <a:r>
              <a:rPr lang="zh-CN" altLang="en-US"/>
              <a:t>可预估增长留存率量及</a:t>
            </a:r>
            <a:r>
              <a:rPr lang="zh-CN" altLang="en-US">
                <a:solidFill>
                  <a:srgbClr val="FF0000"/>
                </a:solidFill>
              </a:rPr>
              <a:t>方法</a:t>
            </a:r>
          </a:p>
          <a:p>
            <a:r>
              <a:rPr lang="zh-CN" altLang="en-US"/>
              <a:t>产品完善新版本上线。运营活动增加。</a:t>
            </a:r>
            <a:r>
              <a:rPr lang="en-US" altLang="zh-CN"/>
              <a:t>APP</a:t>
            </a:r>
            <a:r>
              <a:rPr lang="zh-CN" altLang="en-US"/>
              <a:t>内容增加。留存率达</a:t>
            </a:r>
            <a:r>
              <a:rPr lang="en-US" altLang="zh-CN"/>
              <a:t>25%</a:t>
            </a:r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35" y="0"/>
            <a:ext cx="4596765" cy="1066800"/>
          </a:xfrm>
        </p:spPr>
        <p:txBody>
          <a:bodyPr/>
          <a:lstStyle/>
          <a:p>
            <a:r>
              <a:rPr lang="zh-CN" altLang="en-US"/>
              <a:t>四、用户属性①终端分析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61595" y="882015"/>
          <a:ext cx="12044680" cy="59264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圆角矩形 4"/>
          <p:cNvSpPr/>
          <p:nvPr/>
        </p:nvSpPr>
        <p:spPr>
          <a:xfrm>
            <a:off x="4699000" y="225425"/>
            <a:ext cx="5217160" cy="644525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chemeClr val="tx1"/>
                </a:solidFill>
                <a:uFillTx/>
              </a:rPr>
              <a:t>手机启动次数排名前十</a:t>
            </a:r>
            <a:endParaRPr lang="en-US" altLang="zh-CN" sz="2800">
              <a:solidFill>
                <a:schemeClr val="tx1"/>
              </a:solidFill>
              <a:uFillTx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四、②地域分布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44450" y="1125855"/>
          <a:ext cx="12044680" cy="55835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7056755" y="2084070"/>
            <a:ext cx="151574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广东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219950" y="4267835"/>
            <a:ext cx="1891030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>
                <a:solidFill>
                  <a:schemeClr val="bg1"/>
                </a:solidFill>
                <a:uFillTx/>
              </a:rPr>
              <a:t>北京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242050" y="4887595"/>
            <a:ext cx="84772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江苏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574030" y="4838065"/>
            <a:ext cx="619125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山东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628515" y="4773295"/>
            <a:ext cx="169545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浙江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107180" y="4023360"/>
            <a:ext cx="104267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河南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661535" y="3568065"/>
            <a:ext cx="151638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uFillTx/>
              </a:rPr>
              <a:t>四川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3916680" y="241935"/>
            <a:ext cx="5217160" cy="644525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chemeClr val="tx1"/>
                </a:solidFill>
                <a:uFillTx/>
              </a:rPr>
              <a:t>地域分布排名前十</a:t>
            </a:r>
            <a:endParaRPr lang="en-US" altLang="zh-CN" sz="2800">
              <a:solidFill>
                <a:schemeClr val="tx1"/>
              </a:solidFill>
              <a:uFillTx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四、③用户属性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75" y="1346835"/>
            <a:ext cx="3533140" cy="23241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665" y="1330325"/>
            <a:ext cx="3607435" cy="233743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4145" y="1326515"/>
            <a:ext cx="3609340" cy="232981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1475" y="3705860"/>
            <a:ext cx="8218805" cy="3047365"/>
          </a:xfrm>
          <a:prstGeom prst="rect">
            <a:avLst/>
          </a:prstGeom>
        </p:spPr>
      </p:pic>
      <p:sp>
        <p:nvSpPr>
          <p:cNvPr id="12" name="圆角矩形 11"/>
          <p:cNvSpPr/>
          <p:nvPr/>
        </p:nvSpPr>
        <p:spPr>
          <a:xfrm>
            <a:off x="3916680" y="241935"/>
            <a:ext cx="5217160" cy="644525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chemeClr val="tx1"/>
                </a:solidFill>
                <a:uFillTx/>
              </a:rPr>
              <a:t>性别、学历、年龄、行业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用户属性分析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50315" y="1043940"/>
            <a:ext cx="9698355" cy="5502275"/>
          </a:xfrm>
        </p:spPr>
        <p:txBody>
          <a:bodyPr/>
          <a:lstStyle/>
          <a:p>
            <a:r>
              <a:rPr lang="zh-CN" altLang="en-US"/>
              <a:t>小米手机用户启动次数最多</a:t>
            </a:r>
            <a:r>
              <a:rPr lang="en-US" altLang="zh-CN"/>
              <a:t>-82853</a:t>
            </a:r>
            <a:r>
              <a:rPr lang="zh-CN" altLang="en-US"/>
              <a:t>次。手机数量</a:t>
            </a:r>
            <a:r>
              <a:rPr lang="en-US" altLang="zh-CN"/>
              <a:t>-4721</a:t>
            </a:r>
            <a:r>
              <a:rPr lang="zh-CN" altLang="en-US"/>
              <a:t>个。</a:t>
            </a:r>
          </a:p>
          <a:p>
            <a:r>
              <a:rPr lang="zh-CN" altLang="en-US">
                <a:solidFill>
                  <a:srgbClr val="FF0000"/>
                </a:solidFill>
              </a:rPr>
              <a:t>原因</a:t>
            </a:r>
          </a:p>
          <a:p>
            <a:r>
              <a:rPr lang="zh-CN" altLang="en-US"/>
              <a:t>①公司内部有小米手机</a:t>
            </a:r>
            <a:r>
              <a:rPr lang="en-US" altLang="zh-CN"/>
              <a:t>30</a:t>
            </a:r>
            <a:r>
              <a:rPr lang="zh-CN" altLang="en-US"/>
              <a:t>部，日常频繁使用</a:t>
            </a:r>
            <a:r>
              <a:rPr lang="en-US" altLang="zh-CN"/>
              <a:t>20</a:t>
            </a:r>
            <a:r>
              <a:rPr lang="zh-CN" altLang="en-US"/>
              <a:t>部，会造成启动次数最多。</a:t>
            </a:r>
          </a:p>
          <a:p>
            <a:r>
              <a:rPr lang="zh-CN" altLang="en-US"/>
              <a:t>②能购买到小米的用户基本是互联网人，小米用户</a:t>
            </a:r>
            <a:r>
              <a:rPr lang="en-US" altLang="zh-CN"/>
              <a:t>75%</a:t>
            </a:r>
            <a:r>
              <a:rPr lang="zh-CN" altLang="en-US"/>
              <a:t>是</a:t>
            </a:r>
            <a:r>
              <a:rPr lang="en-US" altLang="zh-CN"/>
              <a:t>20-39</a:t>
            </a:r>
            <a:r>
              <a:rPr lang="zh-CN" altLang="en-US"/>
              <a:t>岁</a:t>
            </a:r>
            <a:r>
              <a:rPr lang="en-US" altLang="zh-CN"/>
              <a:t>.</a:t>
            </a:r>
            <a:r>
              <a:rPr lang="zh-CN" altLang="en-US"/>
              <a:t>小米用户的地域分布第一是广东。从地域和年龄来讲和</a:t>
            </a:r>
            <a:r>
              <a:rPr lang="en-US" altLang="zh-CN"/>
              <a:t>VR</a:t>
            </a:r>
            <a:r>
              <a:rPr lang="zh-CN" altLang="en-US"/>
              <a:t>世界用户匹配。③小米也在宣传</a:t>
            </a:r>
            <a:r>
              <a:rPr lang="en-US" altLang="zh-CN"/>
              <a:t>VR</a:t>
            </a:r>
            <a:r>
              <a:rPr lang="zh-CN" altLang="en-US"/>
              <a:t>实验室成立，所以也会出现小米用户数增加</a:t>
            </a:r>
            <a:r>
              <a:rPr lang="en-US" altLang="zh-CN"/>
              <a:t>.</a:t>
            </a:r>
          </a:p>
          <a:p>
            <a:endParaRPr lang="zh-CN" altLang="en-US"/>
          </a:p>
          <a:p>
            <a:r>
              <a:rPr lang="zh-CN" altLang="en-US"/>
              <a:t>启动次数第二名：三星启动次数</a:t>
            </a:r>
            <a:r>
              <a:rPr lang="en-US" altLang="zh-CN"/>
              <a:t>56244</a:t>
            </a:r>
            <a:r>
              <a:rPr lang="zh-CN" altLang="en-US"/>
              <a:t>次。手机数量</a:t>
            </a:r>
            <a:r>
              <a:rPr lang="en-US" altLang="zh-CN"/>
              <a:t>-3843</a:t>
            </a:r>
            <a:r>
              <a:rPr lang="zh-CN" altLang="en-US"/>
              <a:t>个。</a:t>
            </a:r>
          </a:p>
          <a:p>
            <a:r>
              <a:rPr lang="zh-CN" altLang="en-US">
                <a:solidFill>
                  <a:srgbClr val="FF0000"/>
                </a:solidFill>
              </a:rPr>
              <a:t>原因</a:t>
            </a:r>
          </a:p>
          <a:p>
            <a:r>
              <a:rPr lang="zh-CN" altLang="en-US"/>
              <a:t>①三星</a:t>
            </a:r>
            <a:r>
              <a:rPr lang="en-US" altLang="zh-CN"/>
              <a:t>Gear vr</a:t>
            </a:r>
            <a:r>
              <a:rPr lang="zh-CN" altLang="en-US"/>
              <a:t>宣传力度大，从</a:t>
            </a:r>
            <a:r>
              <a:rPr lang="zh-CN" altLang="en-US">
                <a:sym typeface="+mn-ea"/>
              </a:rPr>
              <a:t>应用宝数据反馈可以看出</a:t>
            </a:r>
            <a:r>
              <a:rPr lang="zh-CN" altLang="en-US"/>
              <a:t>三星应用商店下载人数每日在</a:t>
            </a:r>
            <a:r>
              <a:rPr lang="en-US" altLang="zh-CN"/>
              <a:t>150</a:t>
            </a:r>
            <a:r>
              <a:rPr lang="zh-CN" altLang="en-US"/>
              <a:t>左右（注：三星应用商店可以搜索到应用宝内应用）</a:t>
            </a:r>
          </a:p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总用户数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截止</a:t>
            </a:r>
            <a:r>
              <a:rPr lang="en-US" altLang="zh-CN"/>
              <a:t>2016</a:t>
            </a:r>
            <a:r>
              <a:rPr lang="zh-CN" altLang="en-US"/>
              <a:t>年</a:t>
            </a:r>
            <a:r>
              <a:rPr lang="en-US" altLang="zh-CN"/>
              <a:t>4</a:t>
            </a:r>
            <a:r>
              <a:rPr lang="zh-CN" altLang="en-US"/>
              <a:t>月</a:t>
            </a:r>
            <a:r>
              <a:rPr lang="en-US" altLang="zh-CN"/>
              <a:t>5</a:t>
            </a:r>
            <a:r>
              <a:rPr lang="zh-CN" altLang="en-US"/>
              <a:t>日</a:t>
            </a:r>
          </a:p>
          <a:p>
            <a:endParaRPr lang="zh-CN" altLang="en-US"/>
          </a:p>
          <a:p>
            <a:r>
              <a:rPr lang="zh-CN" altLang="en-US"/>
              <a:t>一、总下载量：</a:t>
            </a:r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二、总注册量：</a:t>
            </a:r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1403985" y="3055620"/>
            <a:ext cx="2298700" cy="676910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uFillTx/>
              </a:rPr>
              <a:t>56170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1416050" y="4502785"/>
            <a:ext cx="2298700" cy="676910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uFillTx/>
              </a:rPr>
              <a:t>34156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>
                <a:sym typeface="+mn-ea"/>
              </a:rPr>
              <a:t>五、使用分析</a:t>
            </a:r>
            <a:endParaRPr lang="zh-CN" altLang="en-US"/>
          </a:p>
        </p:txBody>
      </p:sp>
      <p:graphicFrame>
        <p:nvGraphicFramePr>
          <p:cNvPr id="5" name="图表 4"/>
          <p:cNvGraphicFramePr/>
          <p:nvPr/>
        </p:nvGraphicFramePr>
        <p:xfrm>
          <a:off x="215900" y="902970"/>
          <a:ext cx="11776710" cy="57067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圆角矩形 11"/>
          <p:cNvSpPr/>
          <p:nvPr/>
        </p:nvSpPr>
        <p:spPr>
          <a:xfrm>
            <a:off x="3916680" y="241935"/>
            <a:ext cx="5217160" cy="644525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zh-CN" altLang="en-US" sz="2800">
                <a:solidFill>
                  <a:schemeClr val="tx1"/>
                </a:solidFill>
                <a:latin typeface="+mj-lt"/>
                <a:ea typeface="+mj-ea"/>
                <a:cs typeface="+mj-cs"/>
                <a:sym typeface="+mn-ea"/>
              </a:rPr>
              <a:t>①单次使用时长</a:t>
            </a:r>
            <a:endParaRPr lang="en-US" altLang="zh-CN" sz="2800">
              <a:solidFill>
                <a:schemeClr val="tx1"/>
              </a:solidFill>
              <a:uFillTx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3665" y="926465"/>
            <a:ext cx="148336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使用次数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8895" y="5963285"/>
            <a:ext cx="211899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使用时长</a:t>
            </a:r>
          </a:p>
        </p:txBody>
      </p:sp>
      <p:sp>
        <p:nvSpPr>
          <p:cNvPr id="8" name="右箭头 7"/>
          <p:cNvSpPr/>
          <p:nvPr/>
        </p:nvSpPr>
        <p:spPr>
          <a:xfrm>
            <a:off x="1059180" y="6109335"/>
            <a:ext cx="391160" cy="75565"/>
          </a:xfrm>
          <a:prstGeom prst="rightArrow">
            <a:avLst/>
          </a:prstGeom>
          <a:solidFill>
            <a:srgbClr val="0070C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五、②热门游戏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88290" y="913130"/>
          <a:ext cx="11245850" cy="56178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圆角矩形 4"/>
          <p:cNvSpPr/>
          <p:nvPr/>
        </p:nvSpPr>
        <p:spPr>
          <a:xfrm>
            <a:off x="3916680" y="241300"/>
            <a:ext cx="4418330" cy="644525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chemeClr val="tx1"/>
                </a:solidFill>
                <a:uFillTx/>
              </a:rPr>
              <a:t>游戏下载量总计：</a:t>
            </a:r>
            <a:r>
              <a:rPr lang="en-US" altLang="zh-CN" sz="2800">
                <a:solidFill>
                  <a:schemeClr val="tx1"/>
                </a:solidFill>
                <a:uFillTx/>
              </a:rPr>
              <a:t>7621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六、③热门视频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3916680" y="241935"/>
            <a:ext cx="7710170" cy="644525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chemeClr val="tx1"/>
                </a:solidFill>
                <a:uFillTx/>
              </a:rPr>
              <a:t>影视下载量总计：</a:t>
            </a:r>
            <a:r>
              <a:rPr lang="en-US" altLang="zh-CN" sz="2800">
                <a:solidFill>
                  <a:schemeClr val="tx1"/>
                </a:solidFill>
                <a:uFillTx/>
              </a:rPr>
              <a:t>38152|</a:t>
            </a:r>
            <a:r>
              <a:rPr lang="zh-CN" altLang="en-US" sz="2800">
                <a:solidFill>
                  <a:schemeClr val="tx1"/>
                </a:solidFill>
                <a:uFillTx/>
              </a:rPr>
              <a:t>总观看：</a:t>
            </a:r>
            <a:r>
              <a:rPr lang="en-US" altLang="zh-CN" sz="2800">
                <a:solidFill>
                  <a:schemeClr val="tx1"/>
                </a:solidFill>
                <a:uFillTx/>
              </a:rPr>
              <a:t>69861</a:t>
            </a:r>
          </a:p>
        </p:txBody>
      </p:sp>
      <p:graphicFrame>
        <p:nvGraphicFramePr>
          <p:cNvPr id="6" name="图表 5"/>
          <p:cNvGraphicFramePr/>
          <p:nvPr/>
        </p:nvGraphicFramePr>
        <p:xfrm>
          <a:off x="232410" y="869950"/>
          <a:ext cx="11647170" cy="5869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使用分析：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50315" y="1223010"/>
            <a:ext cx="9698355" cy="5078730"/>
          </a:xfrm>
        </p:spPr>
        <p:txBody>
          <a:bodyPr/>
          <a:lstStyle/>
          <a:p>
            <a:r>
              <a:rPr lang="zh-CN" altLang="en-US"/>
              <a:t>使用分析：时长</a:t>
            </a:r>
            <a:r>
              <a:rPr lang="en-US" altLang="zh-CN"/>
              <a:t>-</a:t>
            </a:r>
            <a:r>
              <a:rPr lang="zh-CN" altLang="en-US"/>
              <a:t>游戏</a:t>
            </a:r>
            <a:r>
              <a:rPr lang="en-US" altLang="zh-CN"/>
              <a:t>-</a:t>
            </a:r>
            <a:r>
              <a:rPr lang="zh-CN" altLang="en-US"/>
              <a:t>影视</a:t>
            </a:r>
          </a:p>
          <a:p>
            <a:r>
              <a:rPr lang="zh-CN" altLang="en-US"/>
              <a:t>时长：使用时长</a:t>
            </a:r>
            <a:r>
              <a:rPr lang="en-US" altLang="zh-CN"/>
              <a:t>0-3s</a:t>
            </a:r>
            <a:r>
              <a:rPr lang="zh-CN" altLang="en-US"/>
              <a:t>，</a:t>
            </a:r>
            <a:r>
              <a:rPr lang="en-US" altLang="zh-CN"/>
              <a:t>133997</a:t>
            </a:r>
            <a:r>
              <a:rPr lang="zh-CN" altLang="en-US"/>
              <a:t>次；使用时长</a:t>
            </a:r>
            <a:r>
              <a:rPr lang="en-US" altLang="zh-CN"/>
              <a:t>1-3min</a:t>
            </a:r>
            <a:r>
              <a:rPr lang="zh-CN" altLang="en-US"/>
              <a:t>，</a:t>
            </a:r>
            <a:r>
              <a:rPr lang="en-US" altLang="zh-CN"/>
              <a:t>38496</a:t>
            </a:r>
            <a:r>
              <a:rPr lang="zh-CN" altLang="en-US"/>
              <a:t>次；</a:t>
            </a:r>
          </a:p>
          <a:p>
            <a:r>
              <a:rPr lang="zh-CN" altLang="en-US"/>
              <a:t>使用时长</a:t>
            </a:r>
            <a:r>
              <a:rPr lang="en-US" altLang="zh-CN"/>
              <a:t>3-10min</a:t>
            </a:r>
            <a:r>
              <a:rPr lang="zh-CN" altLang="en-US"/>
              <a:t>，</a:t>
            </a:r>
            <a:r>
              <a:rPr lang="en-US" altLang="zh-CN"/>
              <a:t>13544</a:t>
            </a:r>
            <a:r>
              <a:rPr lang="zh-CN" altLang="en-US"/>
              <a:t>次；</a:t>
            </a:r>
          </a:p>
          <a:p>
            <a:r>
              <a:rPr lang="en-US" altLang="zh-CN"/>
              <a:t>ps</a:t>
            </a:r>
            <a:r>
              <a:rPr lang="zh-CN" altLang="en-US"/>
              <a:t>：用户在</a:t>
            </a:r>
            <a:r>
              <a:rPr lang="en-US" altLang="zh-CN"/>
              <a:t>VR</a:t>
            </a:r>
            <a:r>
              <a:rPr lang="zh-CN" altLang="en-US"/>
              <a:t>舱</a:t>
            </a:r>
            <a:r>
              <a:rPr lang="en-US" altLang="zh-CN"/>
              <a:t>-VR</a:t>
            </a:r>
            <a:r>
              <a:rPr lang="zh-CN" altLang="en-US"/>
              <a:t>游戏</a:t>
            </a:r>
            <a:r>
              <a:rPr lang="en-US" altLang="zh-CN"/>
              <a:t>-VR</a:t>
            </a:r>
            <a:r>
              <a:rPr lang="zh-CN" altLang="en-US"/>
              <a:t>视频</a:t>
            </a:r>
            <a:r>
              <a:rPr lang="en-US" altLang="zh-CN"/>
              <a:t>-</a:t>
            </a:r>
            <a:r>
              <a:rPr lang="zh-CN" altLang="en-US"/>
              <a:t>好友</a:t>
            </a:r>
            <a:r>
              <a:rPr lang="en-US" altLang="zh-CN"/>
              <a:t>-</a:t>
            </a:r>
            <a:r>
              <a:rPr lang="zh-CN" altLang="en-US"/>
              <a:t>管理这五个大模块停留会被统计到用户使用时长，进入电影、游戏不计入使用时长。</a:t>
            </a:r>
          </a:p>
          <a:p>
            <a:endParaRPr lang="zh-CN" altLang="en-US"/>
          </a:p>
          <a:p>
            <a:r>
              <a:rPr lang="zh-CN" altLang="en-US"/>
              <a:t>游戏下载总量：</a:t>
            </a:r>
            <a:r>
              <a:rPr lang="en-US" altLang="zh-CN"/>
              <a:t>7621</a:t>
            </a:r>
            <a:r>
              <a:rPr lang="zh-CN" altLang="en-US"/>
              <a:t>次，排名前三是原生</a:t>
            </a:r>
            <a:r>
              <a:rPr lang="en-US" altLang="zh-CN"/>
              <a:t>VR</a:t>
            </a:r>
            <a:r>
              <a:rPr lang="zh-CN" altLang="en-US"/>
              <a:t>游戏，原因：展示位置靠前、软件小、新奇。</a:t>
            </a:r>
            <a:r>
              <a:rPr lang="en-US" altLang="zh-CN"/>
              <a:t>ps</a:t>
            </a:r>
            <a:r>
              <a:rPr lang="zh-CN" altLang="en-US"/>
              <a:t>：新版本上线前需要针对原生</a:t>
            </a:r>
            <a:r>
              <a:rPr lang="en-US" altLang="zh-CN"/>
              <a:t>VR</a:t>
            </a:r>
            <a:r>
              <a:rPr lang="zh-CN" altLang="en-US"/>
              <a:t>优化，从图片、介绍。</a:t>
            </a:r>
          </a:p>
          <a:p>
            <a:endParaRPr lang="zh-CN" altLang="en-US"/>
          </a:p>
          <a:p>
            <a:r>
              <a:rPr lang="zh-CN" altLang="en-US"/>
              <a:t>影视下载总量：</a:t>
            </a:r>
            <a:r>
              <a:rPr lang="en-US" altLang="zh-CN"/>
              <a:t>38152</a:t>
            </a:r>
            <a:r>
              <a:rPr lang="zh-CN" altLang="en-US"/>
              <a:t>次，排名前七是亿级票房电影，</a:t>
            </a:r>
            <a:r>
              <a:rPr lang="en-US" altLang="zh-CN"/>
              <a:t>VR</a:t>
            </a:r>
            <a:r>
              <a:rPr lang="zh-CN" altLang="en-US"/>
              <a:t>视频前三是情色视频。</a:t>
            </a:r>
            <a:r>
              <a:rPr lang="en-US" altLang="zh-CN"/>
              <a:t>ps</a:t>
            </a:r>
            <a:r>
              <a:rPr lang="zh-CN" altLang="en-US"/>
              <a:t>：需要多上线亿级票房电影，</a:t>
            </a:r>
            <a:r>
              <a:rPr lang="en-US" altLang="zh-CN"/>
              <a:t>VR</a:t>
            </a:r>
            <a:r>
              <a:rPr lang="zh-CN" altLang="en-US"/>
              <a:t>视频增加情色、极限运动。</a:t>
            </a:r>
          </a:p>
          <a:p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七、商店版块：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58115" y="864870"/>
          <a:ext cx="11736070" cy="5877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商店版块分析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50315" y="1043940"/>
            <a:ext cx="9698355" cy="5746750"/>
          </a:xfrm>
        </p:spPr>
        <p:txBody>
          <a:bodyPr/>
          <a:lstStyle/>
          <a:p>
            <a:r>
              <a:rPr lang="zh-CN" altLang="en-US"/>
              <a:t>商店版块进入总次数</a:t>
            </a:r>
            <a:r>
              <a:rPr lang="en-US" altLang="zh-CN"/>
              <a:t>2574</a:t>
            </a:r>
            <a:r>
              <a:rPr lang="zh-CN" altLang="en-US"/>
              <a:t>次，打开微信</a:t>
            </a:r>
            <a:r>
              <a:rPr lang="en-US" altLang="zh-CN"/>
              <a:t>471</a:t>
            </a:r>
            <a:r>
              <a:rPr lang="zh-CN" altLang="en-US"/>
              <a:t>次、淘宝</a:t>
            </a:r>
            <a:r>
              <a:rPr lang="en-US" altLang="zh-CN"/>
              <a:t>224</a:t>
            </a:r>
            <a:r>
              <a:rPr lang="zh-CN" altLang="en-US"/>
              <a:t>次。</a:t>
            </a:r>
          </a:p>
          <a:p>
            <a:r>
              <a:rPr lang="zh-CN" altLang="en-US"/>
              <a:t>淘宝售出：</a:t>
            </a:r>
            <a:r>
              <a:rPr lang="en-US" altLang="zh-CN"/>
              <a:t>1</a:t>
            </a:r>
            <a:r>
              <a:rPr lang="zh-CN" altLang="en-US"/>
              <a:t>个大朋 三个手柄。</a:t>
            </a:r>
          </a:p>
          <a:p>
            <a:r>
              <a:rPr lang="zh-CN" altLang="en-US"/>
              <a:t>硬件出售 转化率偏低</a:t>
            </a:r>
          </a:p>
          <a:p>
            <a:r>
              <a:rPr lang="zh-CN" altLang="en-US">
                <a:solidFill>
                  <a:srgbClr val="FF0000"/>
                </a:solidFill>
              </a:rPr>
              <a:t>原因</a:t>
            </a:r>
          </a:p>
          <a:p>
            <a:r>
              <a:rPr lang="zh-CN" altLang="en-US"/>
              <a:t>①：商店版块略</a:t>
            </a:r>
            <a:r>
              <a:rPr lang="en-US" altLang="zh-CN"/>
              <a:t>low</a:t>
            </a:r>
            <a:r>
              <a:rPr lang="zh-CN" altLang="en-US"/>
              <a:t>，简单把产品图片放在</a:t>
            </a:r>
            <a:r>
              <a:rPr lang="en-US" altLang="zh-CN"/>
              <a:t>VR</a:t>
            </a:r>
            <a:r>
              <a:rPr lang="zh-CN" altLang="en-US"/>
              <a:t>世界展示，所以勾不起购买欲望。</a:t>
            </a:r>
          </a:p>
          <a:p>
            <a:r>
              <a:rPr lang="zh-CN" altLang="en-US"/>
              <a:t>②：进商店版块的用户有自己的</a:t>
            </a:r>
            <a:r>
              <a:rPr lang="en-US" altLang="zh-CN"/>
              <a:t>VR</a:t>
            </a:r>
            <a:r>
              <a:rPr lang="zh-CN" altLang="en-US"/>
              <a:t>设备，大致浏览一遍商店有没有更新奇或者更便宜的</a:t>
            </a:r>
            <a:r>
              <a:rPr lang="en-US" altLang="zh-CN"/>
              <a:t>VR</a:t>
            </a:r>
            <a:r>
              <a:rPr lang="zh-CN" altLang="en-US"/>
              <a:t>设备。</a:t>
            </a:r>
          </a:p>
          <a:p>
            <a:r>
              <a:rPr lang="zh-CN" altLang="en-US">
                <a:solidFill>
                  <a:srgbClr val="FF0000"/>
                </a:solidFill>
              </a:rPr>
              <a:t>解决方法</a:t>
            </a:r>
          </a:p>
          <a:p>
            <a:r>
              <a:rPr lang="zh-CN" altLang="en-US"/>
              <a:t>①：需要增加有效用户引导，例如</a:t>
            </a:r>
            <a:r>
              <a:rPr lang="en-US" altLang="zh-CN"/>
              <a:t>keep</a:t>
            </a:r>
            <a:r>
              <a:rPr lang="zh-CN" altLang="en-US"/>
              <a:t>动态引导（</a:t>
            </a:r>
            <a:r>
              <a:rPr lang="en-US" altLang="zh-CN"/>
              <a:t>nico</a:t>
            </a:r>
            <a:r>
              <a:rPr lang="zh-CN" altLang="en-US"/>
              <a:t>提出）</a:t>
            </a:r>
          </a:p>
          <a:p>
            <a:r>
              <a:rPr lang="zh-CN" altLang="en-US"/>
              <a:t>②：在新用户观看视频时提醒一下用</a:t>
            </a:r>
            <a:r>
              <a:rPr lang="en-US" altLang="zh-CN"/>
              <a:t>VR</a:t>
            </a:r>
            <a:r>
              <a:rPr lang="zh-CN" altLang="en-US"/>
              <a:t>眼镜体验效果会更好，这里的眼镜更实惠。</a:t>
            </a:r>
          </a:p>
          <a:p>
            <a:r>
              <a:rPr lang="zh-CN" altLang="en-US"/>
              <a:t>③：在新用户打开游戏时，提醒</a:t>
            </a:r>
            <a:r>
              <a:rPr lang="en-US" altLang="zh-CN"/>
              <a:t>Gevek Touch</a:t>
            </a:r>
            <a:r>
              <a:rPr lang="zh-CN" altLang="en-US"/>
              <a:t>全兼容手柄，操作更凶猛，体验感更强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51585" y="934720"/>
            <a:ext cx="9698355" cy="561403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CN" altLang="en-US" b="1"/>
              <a:t>一、新增用户 </a:t>
            </a:r>
          </a:p>
          <a:p>
            <a:pPr marL="0" indent="0">
              <a:buNone/>
            </a:pPr>
            <a:r>
              <a:rPr lang="zh-CN" altLang="en-US" b="1"/>
              <a:t>    </a:t>
            </a:r>
          </a:p>
          <a:p>
            <a:pPr marL="0" indent="0">
              <a:buNone/>
            </a:pPr>
            <a:r>
              <a:rPr lang="zh-CN" altLang="en-US" b="1"/>
              <a:t>二、活跃用户 </a:t>
            </a:r>
          </a:p>
          <a:p>
            <a:pPr marL="0" indent="0">
              <a:buNone/>
            </a:pPr>
            <a:r>
              <a:rPr lang="zh-CN" altLang="en-US" b="1"/>
              <a:t>   </a:t>
            </a:r>
            <a:endParaRPr lang="en-US" altLang="zh-CN" b="1"/>
          </a:p>
          <a:p>
            <a:pPr marL="0" indent="0">
              <a:buNone/>
            </a:pPr>
            <a:r>
              <a:rPr lang="zh-CN" altLang="en-US" b="1"/>
              <a:t>三、留存用户   </a:t>
            </a:r>
          </a:p>
          <a:p>
            <a:pPr marL="0" indent="0">
              <a:buNone/>
            </a:pPr>
            <a:endParaRPr lang="zh-CN" altLang="en-US" b="1"/>
          </a:p>
          <a:p>
            <a:pPr marL="0" indent="0">
              <a:buNone/>
            </a:pPr>
            <a:r>
              <a:rPr lang="zh-CN" altLang="en-US" b="1"/>
              <a:t>四、用户分析</a:t>
            </a:r>
          </a:p>
          <a:p>
            <a:pPr marL="0" indent="0">
              <a:buNone/>
            </a:pPr>
            <a:r>
              <a:rPr lang="zh-CN" altLang="en-US" b="1"/>
              <a:t>  </a:t>
            </a:r>
            <a:endParaRPr lang="en-US" altLang="zh-CN" sz="1200" b="1"/>
          </a:p>
          <a:p>
            <a:pPr marL="0" indent="0">
              <a:buNone/>
            </a:pPr>
            <a:r>
              <a:rPr lang="zh-CN" altLang="en-US" sz="2000"/>
              <a:t>        ①终端分析</a:t>
            </a:r>
          </a:p>
          <a:p>
            <a:pPr marL="0" indent="0">
              <a:buNone/>
            </a:pPr>
            <a:r>
              <a:rPr lang="zh-CN" altLang="en-US" sz="2000"/>
              <a:t>        ②地域分布</a:t>
            </a:r>
          </a:p>
          <a:p>
            <a:pPr marL="0" indent="0">
              <a:buNone/>
            </a:pPr>
            <a:r>
              <a:rPr lang="zh-CN" altLang="en-US" sz="2000"/>
              <a:t>        ③用户属性</a:t>
            </a:r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r>
              <a:rPr lang="zh-CN" altLang="en-US" b="1"/>
              <a:t>五、使用分析</a:t>
            </a:r>
          </a:p>
          <a:p>
            <a:pPr marL="0" indent="0">
              <a:buNone/>
            </a:pPr>
            <a:endParaRPr lang="zh-CN" altLang="en-US" b="1"/>
          </a:p>
          <a:p>
            <a:pPr marL="0" indent="0">
              <a:buNone/>
            </a:pPr>
            <a:r>
              <a:rPr lang="zh-CN" altLang="en-US" sz="2000"/>
              <a:t>        ①单次使用时长</a:t>
            </a:r>
          </a:p>
          <a:p>
            <a:pPr marL="0" indent="0">
              <a:buNone/>
            </a:pPr>
            <a:r>
              <a:rPr lang="zh-CN" altLang="en-US" sz="2000"/>
              <a:t>        ②热门游戏</a:t>
            </a:r>
          </a:p>
          <a:p>
            <a:pPr marL="0" indent="0">
              <a:buNone/>
            </a:pPr>
            <a:r>
              <a:rPr lang="zh-CN" altLang="en-US" sz="2000"/>
              <a:t>        ③热门影视</a:t>
            </a:r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r>
              <a:rPr lang="zh-CN" altLang="en-US" b="1"/>
              <a:t>六、商店版块</a:t>
            </a:r>
            <a:endParaRPr lang="en-US" altLang="zh-CN" b="1"/>
          </a:p>
          <a:p>
            <a:endParaRPr lang="zh-CN" altLang="en-US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0"/>
            <a:ext cx="4093210" cy="1066800"/>
          </a:xfrm>
        </p:spPr>
        <p:txBody>
          <a:bodyPr/>
          <a:lstStyle/>
          <a:p>
            <a:r>
              <a:rPr lang="zh-CN" altLang="en-US"/>
              <a:t>一、新增用户数</a:t>
            </a:r>
            <a:endParaRPr lang="en-US" altLang="zh-CN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58445" y="947420"/>
          <a:ext cx="11490960" cy="5483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圆角矩形 5"/>
          <p:cNvSpPr/>
          <p:nvPr/>
        </p:nvSpPr>
        <p:spPr>
          <a:xfrm>
            <a:off x="3849370" y="239395"/>
            <a:ext cx="2081530" cy="639445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812540" y="354330"/>
            <a:ext cx="2349500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月度总计：</a:t>
            </a:r>
            <a:r>
              <a:rPr lang="en-US" altLang="zh-CN" sz="2000"/>
              <a:t>25827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新增用户分析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50315" y="1060450"/>
            <a:ext cx="9698355" cy="5600700"/>
          </a:xfrm>
        </p:spPr>
        <p:txBody>
          <a:bodyPr/>
          <a:lstStyle/>
          <a:p>
            <a:r>
              <a:rPr lang="en-US" altLang="zh-CN"/>
              <a:t>2016.02</a:t>
            </a:r>
            <a:r>
              <a:rPr lang="zh-CN" altLang="en-US"/>
              <a:t>月新增用户</a:t>
            </a:r>
            <a:r>
              <a:rPr lang="en-US" altLang="zh-CN">
                <a:solidFill>
                  <a:srgbClr val="FF0000"/>
                </a:solidFill>
              </a:rPr>
              <a:t>9511</a:t>
            </a:r>
            <a:r>
              <a:rPr lang="zh-CN" altLang="en-US"/>
              <a:t>，</a:t>
            </a:r>
            <a:r>
              <a:rPr lang="en-US" altLang="zh-CN"/>
              <a:t>03</a:t>
            </a:r>
            <a:r>
              <a:rPr lang="zh-CN" altLang="en-US"/>
              <a:t>月新增用户</a:t>
            </a:r>
            <a:r>
              <a:rPr lang="en-US" altLang="zh-CN">
                <a:solidFill>
                  <a:srgbClr val="FF0000"/>
                </a:solidFill>
              </a:rPr>
              <a:t>25827</a:t>
            </a:r>
            <a:r>
              <a:rPr lang="zh-CN" altLang="en-US"/>
              <a:t>。较上月增长：</a:t>
            </a:r>
            <a:r>
              <a:rPr lang="en-US" altLang="zh-CN">
                <a:solidFill>
                  <a:srgbClr val="FF0000"/>
                </a:solidFill>
              </a:rPr>
              <a:t>16316</a:t>
            </a:r>
          </a:p>
          <a:p>
            <a:r>
              <a:rPr lang="zh-CN" altLang="en-US"/>
              <a:t>新增高峰：周六日；</a:t>
            </a:r>
          </a:p>
          <a:p>
            <a:r>
              <a:rPr lang="zh-CN" altLang="en-US"/>
              <a:t>时间段：早</a:t>
            </a:r>
            <a:r>
              <a:rPr lang="en-US" altLang="zh-CN"/>
              <a:t>10:00-13:00 </a:t>
            </a:r>
            <a:r>
              <a:rPr lang="zh-CN" altLang="en-US"/>
              <a:t>晚</a:t>
            </a:r>
            <a:r>
              <a:rPr lang="en-US" altLang="zh-CN"/>
              <a:t>20:00-22:00</a:t>
            </a:r>
            <a:endParaRPr lang="zh-CN" altLang="en-US"/>
          </a:p>
          <a:p>
            <a:pPr marL="0" indent="0" algn="ctr">
              <a:buNone/>
            </a:pPr>
            <a:r>
              <a:rPr lang="zh-CN" altLang="en-US"/>
              <a:t>第三周、四周突增</a:t>
            </a:r>
            <a:r>
              <a:rPr lang="zh-CN" altLang="en-US">
                <a:solidFill>
                  <a:srgbClr val="FF0000"/>
                </a:solidFill>
              </a:rPr>
              <a:t>原因</a:t>
            </a:r>
          </a:p>
          <a:p>
            <a:r>
              <a:rPr lang="zh-CN" altLang="en-US"/>
              <a:t>①</a:t>
            </a:r>
            <a:r>
              <a:rPr lang="zh-CN" altLang="en-US">
                <a:sym typeface="+mn-ea"/>
              </a:rPr>
              <a:t>第三周（</a:t>
            </a:r>
            <a:r>
              <a:rPr lang="en-US" altLang="zh-CN">
                <a:sym typeface="+mn-ea"/>
              </a:rPr>
              <a:t>3</a:t>
            </a:r>
            <a:r>
              <a:rPr lang="zh-CN" altLang="en-US">
                <a:sym typeface="+mn-ea"/>
              </a:rPr>
              <a:t>月</a:t>
            </a:r>
            <a:r>
              <a:rPr lang="en-US" altLang="zh-CN">
                <a:sym typeface="+mn-ea"/>
              </a:rPr>
              <a:t>16</a:t>
            </a:r>
            <a:r>
              <a:rPr lang="zh-CN" altLang="en-US">
                <a:sym typeface="+mn-ea"/>
              </a:rPr>
              <a:t>日）</a:t>
            </a:r>
            <a:r>
              <a:rPr lang="zh-CN" altLang="en-US"/>
              <a:t>陆续发布媒体稿</a:t>
            </a:r>
            <a:r>
              <a:rPr lang="en-US" altLang="zh-CN"/>
              <a:t>300+</a:t>
            </a:r>
            <a:r>
              <a:rPr lang="zh-CN" altLang="en-US"/>
              <a:t>篇，截止第四周末发稿完毕。</a:t>
            </a:r>
          </a:p>
          <a:p>
            <a:r>
              <a:rPr lang="zh-CN" altLang="en-US"/>
              <a:t>②第三周</a:t>
            </a:r>
            <a:r>
              <a:rPr lang="zh-CN" altLang="en-US">
                <a:sym typeface="+mn-ea"/>
              </a:rPr>
              <a:t>（</a:t>
            </a:r>
            <a:r>
              <a:rPr lang="en-US" altLang="zh-CN">
                <a:sym typeface="+mn-ea"/>
              </a:rPr>
              <a:t>3</a:t>
            </a:r>
            <a:r>
              <a:rPr lang="zh-CN" altLang="en-US">
                <a:sym typeface="+mn-ea"/>
              </a:rPr>
              <a:t>月</a:t>
            </a:r>
            <a:r>
              <a:rPr lang="en-US" altLang="zh-CN">
                <a:sym typeface="+mn-ea"/>
              </a:rPr>
              <a:t>18</a:t>
            </a:r>
            <a:r>
              <a:rPr lang="zh-CN" altLang="en-US">
                <a:sym typeface="+mn-ea"/>
              </a:rPr>
              <a:t>日）</a:t>
            </a:r>
            <a:r>
              <a:rPr lang="zh-CN" altLang="en-US"/>
              <a:t>八个高校竞技赛海报、传单宣传；</a:t>
            </a:r>
          </a:p>
          <a:p>
            <a:r>
              <a:rPr lang="zh-CN" altLang="en-US"/>
              <a:t>③其它贴吧论坛每日</a:t>
            </a:r>
            <a:r>
              <a:rPr lang="en-US" altLang="zh-CN"/>
              <a:t>2</a:t>
            </a:r>
            <a:r>
              <a:rPr lang="zh-CN" altLang="en-US"/>
              <a:t>帖，并在第三周帖子被删率减少</a:t>
            </a:r>
            <a:r>
              <a:rPr lang="en-US" altLang="zh-CN"/>
              <a:t>50%</a:t>
            </a:r>
            <a:r>
              <a:rPr lang="zh-CN" altLang="en-US"/>
              <a:t>；并在游戏贴吧、</a:t>
            </a:r>
            <a:r>
              <a:rPr lang="en-US" altLang="zh-CN"/>
              <a:t>VR</a:t>
            </a:r>
            <a:r>
              <a:rPr lang="zh-CN" altLang="en-US"/>
              <a:t>游戏吧以介绍</a:t>
            </a:r>
            <a:r>
              <a:rPr lang="en-US" altLang="zh-CN"/>
              <a:t>VR</a:t>
            </a:r>
            <a:r>
              <a:rPr lang="zh-CN" altLang="en-US"/>
              <a:t>版游戏方式存活，并附带</a:t>
            </a:r>
            <a:r>
              <a:rPr lang="en-US" altLang="zh-CN"/>
              <a:t>VR</a:t>
            </a:r>
            <a:r>
              <a:rPr lang="zh-CN" altLang="en-US"/>
              <a:t>世界</a:t>
            </a:r>
            <a:r>
              <a:rPr lang="en-US" altLang="zh-CN"/>
              <a:t>app</a:t>
            </a:r>
            <a:r>
              <a:rPr lang="zh-CN" altLang="en-US"/>
              <a:t>展示；</a:t>
            </a:r>
          </a:p>
          <a:p>
            <a:r>
              <a:rPr lang="zh-CN" altLang="en-US"/>
              <a:t>④阿里、腾讯、乐视、小米包括业内友商都在教育市场；</a:t>
            </a:r>
          </a:p>
          <a:p>
            <a:r>
              <a:rPr lang="zh-CN" altLang="en-US"/>
              <a:t>⑤行业内竞品增速同样很高（根据</a:t>
            </a:r>
            <a:r>
              <a:rPr lang="en-US" altLang="zh-CN"/>
              <a:t>aso100</a:t>
            </a:r>
            <a:r>
              <a:rPr lang="zh-CN" altLang="en-US"/>
              <a:t>指数）；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35" y="0"/>
            <a:ext cx="3927475" cy="1066800"/>
          </a:xfrm>
        </p:spPr>
        <p:txBody>
          <a:bodyPr/>
          <a:lstStyle/>
          <a:p>
            <a:r>
              <a:rPr lang="zh-CN" altLang="en-US"/>
              <a:t>二、活跃用户数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421005" y="942340"/>
          <a:ext cx="10988675" cy="55384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圆角矩形 5"/>
          <p:cNvSpPr/>
          <p:nvPr/>
        </p:nvSpPr>
        <p:spPr>
          <a:xfrm>
            <a:off x="4580255" y="271145"/>
            <a:ext cx="2081530" cy="639445"/>
          </a:xfrm>
          <a:prstGeom prst="roundRect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529455" y="354330"/>
            <a:ext cx="2636520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月活总计：</a:t>
            </a:r>
            <a:r>
              <a:rPr lang="en-US" altLang="zh-CN" sz="2000"/>
              <a:t>41107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0"/>
            <a:ext cx="4612640" cy="1066800"/>
          </a:xfrm>
        </p:spPr>
        <p:txBody>
          <a:bodyPr/>
          <a:lstStyle/>
          <a:p>
            <a:r>
              <a:rPr lang="zh-CN" altLang="en-US"/>
              <a:t>二、活跃用户数</a:t>
            </a:r>
          </a:p>
        </p:txBody>
      </p:sp>
      <p:graphicFrame>
        <p:nvGraphicFramePr>
          <p:cNvPr id="5" name="图表 4"/>
          <p:cNvGraphicFramePr/>
          <p:nvPr/>
        </p:nvGraphicFramePr>
        <p:xfrm>
          <a:off x="171450" y="986155"/>
          <a:ext cx="11753850" cy="58426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活跃用户分析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50315" y="995680"/>
            <a:ext cx="9698355" cy="57143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zh-CN" altLang="en-US"/>
          </a:p>
          <a:p>
            <a:r>
              <a:rPr lang="zh-CN" altLang="en-US"/>
              <a:t>本月活跃人数呈现周增长状态</a:t>
            </a:r>
          </a:p>
          <a:p>
            <a:r>
              <a:rPr lang="zh-CN" altLang="en-US"/>
              <a:t>周活人数：</a:t>
            </a:r>
            <a:r>
              <a:rPr lang="en-US" altLang="zh-CN"/>
              <a:t>6400&gt;7087&gt;9590&gt;11965</a:t>
            </a:r>
          </a:p>
          <a:p>
            <a:r>
              <a:rPr lang="zh-CN" altLang="en-US"/>
              <a:t>周活增长人数：</a:t>
            </a:r>
            <a:r>
              <a:rPr lang="en-US" altLang="zh-CN"/>
              <a:t>3237&gt;687&gt;2503&gt;2375</a:t>
            </a:r>
          </a:p>
          <a:p>
            <a:r>
              <a:rPr lang="zh-CN" altLang="en-US"/>
              <a:t>周增长活跃</a:t>
            </a:r>
            <a:r>
              <a:rPr lang="zh-CN" altLang="en-US">
                <a:solidFill>
                  <a:srgbClr val="FF0000"/>
                </a:solidFill>
              </a:rPr>
              <a:t>原因</a:t>
            </a:r>
          </a:p>
          <a:p>
            <a:r>
              <a:rPr lang="zh-CN" altLang="en-US">
                <a:sym typeface="+mn-ea"/>
              </a:rPr>
              <a:t>①第三四周活跃用户增加是因为新用户三四周增加，而新用户数占总活跃人数</a:t>
            </a:r>
            <a:r>
              <a:rPr lang="en-US" altLang="zh-CN">
                <a:sym typeface="+mn-ea"/>
              </a:rPr>
              <a:t>60%</a:t>
            </a:r>
            <a:r>
              <a:rPr lang="zh-CN" altLang="en-US">
                <a:sym typeface="+mn-ea"/>
              </a:rPr>
              <a:t>；</a:t>
            </a:r>
          </a:p>
          <a:p>
            <a:r>
              <a:rPr lang="zh-CN" altLang="en-US">
                <a:sym typeface="+mn-ea"/>
              </a:rPr>
              <a:t>②新老用户观看影视居多，本月影视总观看</a:t>
            </a:r>
            <a:r>
              <a:rPr lang="en-US" altLang="zh-CN">
                <a:sym typeface="+mn-ea"/>
              </a:rPr>
              <a:t>69861</a:t>
            </a:r>
            <a:r>
              <a:rPr lang="zh-CN" altLang="en-US">
                <a:sym typeface="+mn-ea"/>
              </a:rPr>
              <a:t>次；</a:t>
            </a:r>
          </a:p>
          <a:p>
            <a:r>
              <a:rPr lang="zh-CN" altLang="en-US"/>
              <a:t>③新增人数带动活跃度增加，新用户数占活跃人数</a:t>
            </a:r>
            <a:r>
              <a:rPr lang="en-US" altLang="zh-CN"/>
              <a:t>60%</a:t>
            </a:r>
            <a:r>
              <a:rPr lang="zh-CN" altLang="en-US"/>
              <a:t>；</a:t>
            </a:r>
          </a:p>
          <a:p>
            <a:pPr marL="0" indent="0" algn="ctr">
              <a:buNone/>
            </a:pPr>
            <a:endParaRPr lang="zh-CN" altLang="en-US"/>
          </a:p>
          <a:p>
            <a:r>
              <a:rPr lang="zh-CN" altLang="en-US"/>
              <a:t>日活高峰</a:t>
            </a:r>
          </a:p>
          <a:p>
            <a:r>
              <a:rPr lang="zh-CN" altLang="en-US"/>
              <a:t>周六、日两天活跃度高</a:t>
            </a:r>
          </a:p>
          <a:p>
            <a:r>
              <a:rPr lang="en-US" altLang="zh-CN"/>
              <a:t>11:00-13:00   20:00-22:00 </a:t>
            </a:r>
            <a:r>
              <a:rPr lang="zh-CN" altLang="en-US"/>
              <a:t>每天这两个时间段启动次数高</a:t>
            </a:r>
          </a:p>
          <a:p>
            <a:endParaRPr lang="zh-CN" altLang="en-US"/>
          </a:p>
          <a:p>
            <a:r>
              <a:rPr lang="zh-CN" altLang="en-US">
                <a:sym typeface="+mn-ea"/>
              </a:rPr>
              <a:t>可预估增长活跃度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方法</a:t>
            </a:r>
          </a:p>
          <a:p>
            <a:r>
              <a:rPr lang="zh-CN" altLang="en-US">
                <a:sym typeface="+mn-ea"/>
              </a:rPr>
              <a:t>产品完善新版本上线。运营活动增加。</a:t>
            </a:r>
            <a:r>
              <a:rPr lang="en-US" altLang="zh-CN">
                <a:sym typeface="+mn-ea"/>
              </a:rPr>
              <a:t>APP</a:t>
            </a:r>
            <a:r>
              <a:rPr lang="zh-CN" altLang="en-US">
                <a:sym typeface="+mn-ea"/>
              </a:rPr>
              <a:t>内容增加。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三、留存率</a:t>
            </a:r>
          </a:p>
        </p:txBody>
      </p:sp>
      <p:graphicFrame>
        <p:nvGraphicFramePr>
          <p:cNvPr id="5" name="图表 4"/>
          <p:cNvGraphicFramePr/>
          <p:nvPr/>
        </p:nvGraphicFramePr>
        <p:xfrm>
          <a:off x="124460" y="894080"/>
          <a:ext cx="11955780" cy="5732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243"/>
</p:tagLst>
</file>

<file path=ppt/theme/theme1.xml><?xml version="1.0" encoding="utf-8"?>
<a:theme xmlns:a="http://schemas.openxmlformats.org/drawingml/2006/main" name="Office 主题">
  <a:themeElements>
    <a:clrScheme name="自定义 151">
      <a:dk1>
        <a:srgbClr val="FFFFFF"/>
      </a:dk1>
      <a:lt1>
        <a:srgbClr val="000000"/>
      </a:lt1>
      <a:dk2>
        <a:srgbClr val="44546A"/>
      </a:dk2>
      <a:lt2>
        <a:srgbClr val="E7E6E6"/>
      </a:lt2>
      <a:accent1>
        <a:srgbClr val="D36861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1776</Words>
  <Application>Kingsoft Office WPP</Application>
  <PresentationFormat>自定义</PresentationFormat>
  <Paragraphs>506</Paragraphs>
  <Slides>25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6" baseType="lpstr">
      <vt:lpstr>Office 主题</vt:lpstr>
      <vt:lpstr>VR世界</vt:lpstr>
      <vt:lpstr>总用户数</vt:lpstr>
      <vt:lpstr>目录</vt:lpstr>
      <vt:lpstr>一、新增用户数</vt:lpstr>
      <vt:lpstr>新增用户分析</vt:lpstr>
      <vt:lpstr>二、活跃用户数</vt:lpstr>
      <vt:lpstr>二、活跃用户数</vt:lpstr>
      <vt:lpstr>活跃用户分析</vt:lpstr>
      <vt:lpstr>三、留存率</vt:lpstr>
      <vt:lpstr>三、日留存率  </vt:lpstr>
      <vt:lpstr>三、日留存率</vt:lpstr>
      <vt:lpstr>三、日留存率</vt:lpstr>
      <vt:lpstr>三、日留存率</vt:lpstr>
      <vt:lpstr>三、日留存率</vt:lpstr>
      <vt:lpstr>留存率分析</vt:lpstr>
      <vt:lpstr>四、用户属性①终端分析</vt:lpstr>
      <vt:lpstr>四、②地域分布</vt:lpstr>
      <vt:lpstr>四、③用户属性</vt:lpstr>
      <vt:lpstr>用户属性分析</vt:lpstr>
      <vt:lpstr>五、使用分析</vt:lpstr>
      <vt:lpstr>五、②热门游戏</vt:lpstr>
      <vt:lpstr>六、③热门视频</vt:lpstr>
      <vt:lpstr>使用分析：</vt:lpstr>
      <vt:lpstr>七、商店版块：</vt:lpstr>
      <vt:lpstr>商店版块分析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gevek_Admin</dc:creator>
  <cp:lastModifiedBy>User</cp:lastModifiedBy>
  <cp:revision>6</cp:revision>
  <dcterms:created xsi:type="dcterms:W3CDTF">2016-04-05T12:35:00Z</dcterms:created>
  <dcterms:modified xsi:type="dcterms:W3CDTF">2017-01-13T03:07:14Z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2052-10.1.0.5457</vt:lpwstr>
  </property>
</Properties>
</file>

<file path=docProps/thumbnail.jpeg>
</file>